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rels" ContentType="application/vnd.openxmlformats-package.relationship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5.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5"/>
  </p:handoutMasterIdLst>
  <p:sldIdLst>
    <p:sldId id="259" r:id="rId3"/>
    <p:sldId id="414" r:id="rId5"/>
    <p:sldId id="415" r:id="rId6"/>
    <p:sldId id="436" r:id="rId7"/>
    <p:sldId id="437" r:id="rId8"/>
    <p:sldId id="438" r:id="rId9"/>
    <p:sldId id="441" r:id="rId10"/>
    <p:sldId id="443" r:id="rId11"/>
    <p:sldId id="423" r:id="rId12"/>
    <p:sldId id="416" r:id="rId13"/>
    <p:sldId id="428" r:id="rId14"/>
    <p:sldId id="429" r:id="rId15"/>
    <p:sldId id="430" r:id="rId16"/>
    <p:sldId id="431" r:id="rId17"/>
    <p:sldId id="439" r:id="rId18"/>
    <p:sldId id="440" r:id="rId19"/>
    <p:sldId id="424" r:id="rId20"/>
    <p:sldId id="435" r:id="rId21"/>
    <p:sldId id="434" r:id="rId22"/>
    <p:sldId id="432" r:id="rId23"/>
    <p:sldId id="433" r:id="rId24"/>
    <p:sldId id="417" r:id="rId25"/>
    <p:sldId id="425" r:id="rId26"/>
    <p:sldId id="418" r:id="rId27"/>
    <p:sldId id="445" r:id="rId28"/>
    <p:sldId id="446" r:id="rId29"/>
    <p:sldId id="447" r:id="rId30"/>
    <p:sldId id="448" r:id="rId31"/>
    <p:sldId id="426" r:id="rId32"/>
    <p:sldId id="419" r:id="rId33"/>
    <p:sldId id="258" r:id="rId34"/>
  </p:sldIdLst>
  <p:sldSz cx="12192000" cy="6858000"/>
  <p:notesSz cx="9144000" cy="6858000"/>
  <p:custDataLst>
    <p:tags r:id="rId4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cmAuthor id="2" name="hp" initials="h" lastIdx="1" clrIdx="1"/>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613B"/>
    <a:srgbClr val="D442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848" autoAdjust="0"/>
    <p:restoredTop sz="94660"/>
  </p:normalViewPr>
  <p:slideViewPr>
    <p:cSldViewPr snapToGrid="0">
      <p:cViewPr varScale="1">
        <p:scale>
          <a:sx n="151" d="100"/>
          <a:sy n="151" d="100"/>
        </p:scale>
        <p:origin x="17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51.xml"/><Relationship Id="rId42" Type="http://schemas.openxmlformats.org/officeDocument/2006/relationships/customXml" Target="../customXml/item3.xml"/><Relationship Id="rId41" Type="http://schemas.openxmlformats.org/officeDocument/2006/relationships/customXml" Target="../customXml/item2.xml"/><Relationship Id="rId40" Type="http://schemas.openxmlformats.org/officeDocument/2006/relationships/customXml" Target="../customXml/item1.xml"/><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600"/>
            </a:lvl1pPr>
          </a:lstStyle>
          <a:p>
            <a:endParaRPr lang="zh-CN" altLang="en-US"/>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6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600"/>
            </a:lvl1pPr>
          </a:lstStyle>
          <a:p>
            <a:endParaRPr lang="zh-CN" altLang="en-US"/>
          </a:p>
        </p:txBody>
      </p:sp>
      <p:sp>
        <p:nvSpPr>
          <p:cNvPr id="5" name="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6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chemeClr val="tx1"/>
                </a:solidFill>
              </a:rPr>
              <a:t>DeFi Arbitrage Strategies utilize price differences between different protocols/markets to achieve risk-free or low-risk profits. </a:t>
            </a:r>
            <a:endParaRPr lang="en-US" sz="1800">
              <a:solidFill>
                <a:schemeClr val="tx1"/>
              </a:solidFill>
            </a:endParaRPr>
          </a:p>
          <a:p>
            <a:r>
              <a:rPr lang="en-US" sz="1800">
                <a:solidFill>
                  <a:schemeClr val="tx1"/>
                </a:solidFill>
              </a:rPr>
              <a:t>We will conduct research from the following five categories.</a:t>
            </a:r>
            <a:endParaRPr lang="en-US" sz="1800">
              <a:solidFill>
                <a:schemeClr val="tx1"/>
              </a:solidFill>
            </a:endParaRPr>
          </a:p>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Cross</a:t>
            </a:r>
            <a:r>
              <a:rPr lang="zh-CN" altLang="en-US"/>
              <a:t>-</a:t>
            </a:r>
            <a:r>
              <a:rPr lang="en-US" altLang="zh-CN"/>
              <a:t>platform arbitrage achieves profitability by comparing the asset price differences of different DEX in real</a:t>
            </a:r>
            <a:r>
              <a:rPr lang="zh-CN" altLang="en-US"/>
              <a:t>-</a:t>
            </a:r>
            <a:r>
              <a:rPr lang="en-US" altLang="zh-CN"/>
              <a:t>time.</a:t>
            </a:r>
            <a:endParaRPr lang="en-US" altLang="zh-CN"/>
          </a:p>
          <a:p>
            <a:r>
              <a:rPr lang="en-US" altLang="zh-CN"/>
              <a:t>It demonstrates the efficiency of the DeFi market, although reducing price deviations, this strategy significantly increase network congestion and gas costs.</a:t>
            </a:r>
            <a:endParaRPr lang="en-US"/>
          </a:p>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Triangular Arbitrage profits by identifying exchange rate imbalances between three trading pairs.</a:t>
            </a:r>
            <a:endParaRPr lang="en-US" altLang="zh-CN"/>
          </a:p>
          <a:p>
            <a:r>
              <a:rPr lang="en-US" altLang="zh-CN"/>
              <a:t>It improves market efficiency by reducing price inconsistency, but at the cost of consuming network resources. </a:t>
            </a:r>
            <a:endParaRPr lang="en-US" altLang="zh-CN"/>
          </a:p>
          <a:p>
            <a:r>
              <a:rPr lang="en-US" altLang="zh-CN"/>
              <a:t>The high failure rate caused by slippage indicates the limitations in volatile markets.</a:t>
            </a: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Flash Loan Arbitrage completes unsecured leverage operations through a single transaction. </a:t>
            </a:r>
            <a:endParaRPr lang="en-US" altLang="zh-CN"/>
          </a:p>
          <a:p>
            <a:r>
              <a:rPr lang="en-US" altLang="zh-CN"/>
              <a:t>It implements complex strategies with high capital efficiency, achieving high returns. </a:t>
            </a:r>
            <a:endParaRPr lang="en-US" altLang="zh-CN"/>
          </a:p>
          <a:p>
            <a:r>
              <a:rPr lang="en-US" altLang="zh-CN"/>
              <a:t>But the failure rate and transaction protocol have formed a complex risk transmission path, revealing its systemic risk.</a:t>
            </a:r>
            <a:endParaRPr lang="en-US"/>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Oracle</a:t>
            </a:r>
            <a:r>
              <a:rPr lang="zh-CN" altLang="en-US"/>
              <a:t>-</a:t>
            </a:r>
            <a:r>
              <a:rPr lang="en-US" altLang="zh-CN"/>
              <a:t>Based Arbitrage uses price update delays or data vulnerabilities to profit. </a:t>
            </a:r>
            <a:endParaRPr lang="en-US" altLang="zh-CN"/>
          </a:p>
          <a:p>
            <a:r>
              <a:rPr lang="en-US" altLang="zh-CN"/>
              <a:t>Although multi data source validation reduced the success rate, </a:t>
            </a:r>
            <a:endParaRPr lang="en-US" altLang="zh-CN"/>
          </a:p>
          <a:p>
            <a:r>
              <a:rPr lang="en-US" altLang="zh-CN"/>
              <a:t>the increased latency revealed a fundamental trade</a:t>
            </a:r>
            <a:r>
              <a:rPr lang="zh-CN" altLang="en-US"/>
              <a:t>-</a:t>
            </a:r>
            <a:r>
              <a:rPr lang="en-US" altLang="zh-CN"/>
              <a:t>off between security and efficiency in oracle design.</a:t>
            </a:r>
            <a:endParaRPr lang="en-US"/>
          </a:p>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Emerging arbitrage strategies face more complex technical challenges. </a:t>
            </a:r>
            <a:endParaRPr lang="en-US" altLang="zh-CN"/>
          </a:p>
          <a:p>
            <a:r>
              <a:rPr lang="en-US" altLang="zh-CN"/>
              <a:t>The regulation of these strategies is still blank, and a new framework for cross chain atomicity and fair distribution of MEVs needs to be established.</a:t>
            </a:r>
            <a:endParaRPr lang="en-US"/>
          </a:p>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This is a quantitative comparison of various strategies. </a:t>
            </a:r>
            <a:endParaRPr lang="en-US" altLang="zh-CN"/>
          </a:p>
          <a:p>
            <a:r>
              <a:rPr lang="en-US" altLang="zh-CN"/>
              <a:t>The most noteworthy aspect is that the high success rate of MEV strategy is based on harming user interests, which has sparked ethical controversies about the fairness of decentralized system markets.</a:t>
            </a:r>
            <a:endParaRPr lang="en-US" altLang="zh-CN"/>
          </a:p>
          <a:p>
            <a:r>
              <a:rPr lang="en-US" altLang="zh-CN"/>
              <a:t>In the future, it is necessary to establish a unified risk framework and address systemic impacts.</a:t>
            </a:r>
            <a:endParaRPr lang="en-US"/>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solidFill>
                  <a:schemeClr val="tx1"/>
                </a:solidFill>
              </a:rPr>
              <a:t>I</a:t>
            </a:r>
            <a:r>
              <a:rPr lang="en-US" altLang="zh-CN" sz="1800">
                <a:solidFill>
                  <a:schemeClr val="tx1"/>
                </a:solidFill>
                <a:cs typeface="Arial" panose="020B0604020202020204" pitchFamily="34" charset="0"/>
              </a:rPr>
              <a:t>’ll start by introducing the multidimensional paradigm of DeFi attacks.</a:t>
            </a:r>
            <a:endParaRPr lang="en-US" altLang="zh-CN" sz="1800">
              <a:solidFill>
                <a:schemeClr val="tx1"/>
              </a:solidFill>
              <a:cs typeface="Arial" panose="020B0604020202020204" pitchFamily="34" charset="0"/>
            </a:endParaRPr>
          </a:p>
          <a:p>
            <a:r>
              <a:rPr lang="en-US" altLang="zh-CN" sz="1800">
                <a:solidFill>
                  <a:schemeClr val="tx1"/>
                </a:solidFill>
              </a:rPr>
              <a:t>DeFi attacks now fall into three categories: technical, economic, and   </a:t>
            </a:r>
            <a:r>
              <a:rPr lang="zh-CN" altLang="en-US" sz="1800">
                <a:solidFill>
                  <a:schemeClr val="tx1"/>
                </a:solidFill>
              </a:rPr>
              <a:t>’</a:t>
            </a:r>
            <a:r>
              <a:rPr lang="en-US" altLang="zh-CN" sz="1800">
                <a:solidFill>
                  <a:schemeClr val="tx1"/>
                </a:solidFill>
              </a:rPr>
              <a:t>composite.</a:t>
            </a:r>
            <a:endParaRPr lang="en-US" altLang="zh-CN" sz="1800">
              <a:solidFill>
                <a:schemeClr val="tx1"/>
              </a:solidFill>
            </a:endParaRPr>
          </a:p>
          <a:p>
            <a:r>
              <a:rPr lang="en-US" altLang="zh-CN" sz="1800">
                <a:solidFill>
                  <a:schemeClr val="tx1"/>
                </a:solidFill>
              </a:rPr>
              <a:t>They’ve evolved from isolated exploits to cross-layer, cross-mechanism strategies, creating bigger security challenges for protocol design.</a:t>
            </a:r>
            <a:r>
              <a:rPr lang="en-US" altLang="zh-CN"/>
              <a:t>
DeFi </a:t>
            </a:r>
            <a:r>
              <a:rPr lang="zh-CN" altLang="en-US"/>
              <a:t>攻击类型与演化趋势 🎯 标题：</a:t>
            </a:r>
            <a:r>
              <a:rPr lang="en-US" altLang="zh-CN"/>
              <a:t>DeFi</a:t>
            </a:r>
            <a:r>
              <a:rPr lang="zh-CN" altLang="en-US"/>
              <a:t>攻击的多维范式：技术、经济与组合性📌 内容结构：•	技术攻击：依赖智能合约代码缺陷（如重入、未检查调用）。•	经济攻击：操纵协议经济参数（如价格、治理权重）。•	复合攻击：典型策略融合，如闪电贷用于价格操控 + 治理攻击。🎓 关键见解（学术视角）：</a:t>
            </a:r>
            <a:endParaRPr lang="zh-CN" altLang="en-US"/>
          </a:p>
          <a:p>
            <a:r>
              <a:rPr lang="zh-CN" altLang="en-US"/>
              <a:t>“</a:t>
            </a:r>
            <a:r>
              <a:rPr lang="en-US" altLang="zh-CN"/>
              <a:t>DeFi</a:t>
            </a:r>
            <a:r>
              <a:rPr lang="zh-CN" altLang="en-US"/>
              <a:t>攻击不再是纯粹的技术入侵，而是兼具智能合约语义漏洞与协议机制博弈漏洞的组合型攻击向量。”</a:t>
            </a:r>
            <a:endParaRPr lang="en-US"/>
          </a:p>
          <a:p>
            <a:endParaRPr lang="en-US"/>
          </a:p>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Next, I</a:t>
            </a:r>
            <a:r>
              <a:rPr lang="zh-CN" altLang="en-US"/>
              <a:t>’</a:t>
            </a:r>
            <a:r>
              <a:rPr lang="en-US" altLang="zh-CN"/>
              <a:t>ll talk about  </a:t>
            </a:r>
            <a:r>
              <a:rPr lang="en-US" altLang="zh-CN" sz="1800">
                <a:solidFill>
                  <a:schemeClr val="tx1"/>
                </a:solidFill>
              </a:rPr>
              <a:t>DeFi’s weak spots and how small issues can grow.</a:t>
            </a:r>
            <a:endParaRPr lang="en-US" altLang="zh-CN"/>
          </a:p>
          <a:p>
            <a:r>
              <a:rPr lang="en-US" altLang="zh-CN"/>
              <a:t>Since DeFi protocols are closely linked, even a minor flaw can spread through connected actions and cause bigger problems across the system.</a:t>
            </a:r>
            <a:endParaRPr lang="en-US" altLang="zh-CN"/>
          </a:p>
          <a:p>
            <a:r>
              <a:rPr lang="en-US" altLang="zh-CN"/>
              <a:t>This shows how DeFi works like a complex web, making it harder to keep the whole system secure.
PPT </a:t>
            </a:r>
            <a:r>
              <a:rPr lang="zh-CN" altLang="en-US"/>
              <a:t>第</a:t>
            </a:r>
            <a:r>
              <a:rPr lang="en-US" altLang="zh-CN"/>
              <a:t>2</a:t>
            </a:r>
            <a:r>
              <a:rPr lang="zh-CN" altLang="en-US"/>
              <a:t>页：五类关键攻击面与系统性风险路径🎯 标题：</a:t>
            </a:r>
            <a:r>
              <a:rPr lang="en-US" altLang="zh-CN"/>
              <a:t>DeFi</a:t>
            </a:r>
            <a:r>
              <a:rPr lang="zh-CN" altLang="en-US"/>
              <a:t>系统性脆弱性分析：攻击面与放大机制📌 攻击面简析：•	合约逻辑漏洞（函数权限、错误继承）•	预言机依赖（价格操纵、低流动性攻击）•	</a:t>
            </a:r>
            <a:r>
              <a:rPr lang="en-US" altLang="zh-CN"/>
              <a:t>MEV</a:t>
            </a:r>
            <a:r>
              <a:rPr lang="zh-CN" altLang="en-US"/>
              <a:t>行为（抢先交易、三明治攻击）•	治理系统（低投票门槛、闪电贷提案）•	协议耦合性（跨协议调用中的信任传递问题）🎓 关键见解（学术视角）：</a:t>
            </a:r>
            <a:endParaRPr lang="zh-CN" altLang="en-US"/>
          </a:p>
          <a:p>
            <a:r>
              <a:rPr lang="zh-CN" altLang="en-US"/>
              <a:t>“</a:t>
            </a:r>
            <a:r>
              <a:rPr lang="en-US" altLang="zh-CN"/>
              <a:t>DeFi</a:t>
            </a:r>
            <a:r>
              <a:rPr lang="zh-CN" altLang="en-US"/>
              <a:t>协议之间的高耦合性构成攻击风险的放大器，局部漏洞可通过调用链放大为系统性冲击，体现出典型的金融网络复杂性特征。”</a:t>
            </a:r>
            <a:endParaRPr lang="en-US"/>
          </a:p>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solidFill>
                  <a:schemeClr val="tx1"/>
                </a:solidFill>
              </a:rPr>
              <a:t>We highlighted three cases of attacks, revealing security issues in oracles, governance, and access control in DeFi protocols.</a:t>
            </a:r>
            <a:endParaRPr lang="en-US" altLang="zh-CN"/>
          </a:p>
          <a:p>
            <a:r>
              <a:rPr lang="en-US" altLang="zh-CN"/>
              <a:t>To enhance security, we suggest: contract verification, modular governance, voting delays, and incentive testing to address risks early.
PPT </a:t>
            </a:r>
            <a:r>
              <a:rPr lang="zh-CN" altLang="en-US"/>
              <a:t>第</a:t>
            </a:r>
            <a:r>
              <a:rPr lang="en-US" altLang="zh-CN"/>
              <a:t>3</a:t>
            </a:r>
            <a:r>
              <a:rPr lang="zh-CN" altLang="en-US"/>
              <a:t>页：典型攻击案例与防御反思🎯 标题：案例溯源与设计原则演化📌 案例举要：</a:t>
            </a:r>
            <a:endParaRPr lang="zh-CN" altLang="en-US"/>
          </a:p>
          <a:p>
            <a:r>
              <a:rPr lang="zh-CN" altLang="en-US"/>
              <a:t>案例	类型	攻击机制	启示</a:t>
            </a:r>
            <a:endParaRPr lang="zh-CN" altLang="en-US"/>
          </a:p>
          <a:p>
            <a:r>
              <a:rPr lang="en-US" altLang="zh-CN"/>
              <a:t>The DAO (2016)	</a:t>
            </a:r>
            <a:r>
              <a:rPr lang="zh-CN" altLang="en-US"/>
              <a:t>技术	重入	合约模块化 + 变更机制</a:t>
            </a:r>
            <a:endParaRPr lang="zh-CN" altLang="en-US"/>
          </a:p>
          <a:p>
            <a:r>
              <a:rPr lang="en-US" altLang="zh-CN"/>
              <a:t>bZx (2020)	</a:t>
            </a:r>
            <a:r>
              <a:rPr lang="zh-CN" altLang="en-US"/>
              <a:t>经济	预言机操控	引入</a:t>
            </a:r>
            <a:r>
              <a:rPr lang="en-US" altLang="zh-CN"/>
              <a:t>TWAP </a:t>
            </a:r>
            <a:r>
              <a:rPr lang="zh-CN" altLang="en-US"/>
              <a:t>+ 抗操纵</a:t>
            </a:r>
            <a:r>
              <a:rPr lang="en-US" altLang="zh-CN"/>
              <a:t>Oracle</a:t>
            </a:r>
            <a:endParaRPr lang="en-US" altLang="zh-CN"/>
          </a:p>
          <a:p>
            <a:r>
              <a:rPr lang="en-US" altLang="zh-CN"/>
              <a:t>Beanstalk (2022)	</a:t>
            </a:r>
            <a:r>
              <a:rPr lang="zh-CN" altLang="en-US"/>
              <a:t>治理	闪电贷治理提案	治理防爆机制（延迟+验证）🎓 关键见解（学术视角）：</a:t>
            </a:r>
            <a:endParaRPr lang="zh-CN" altLang="en-US"/>
          </a:p>
          <a:p>
            <a:r>
              <a:rPr lang="zh-CN" altLang="en-US"/>
              <a:t>“多数</a:t>
            </a:r>
            <a:r>
              <a:rPr lang="en-US" altLang="zh-CN"/>
              <a:t>DeFi</a:t>
            </a:r>
            <a:r>
              <a:rPr lang="zh-CN" altLang="en-US"/>
              <a:t>攻击事件显示出协议设计缺乏安全边界感知机制，尤其在预言机、治理与访问控制层面，缺乏与博弈对手的动态交互建模。”🧠 设计反思建议：•	形式化验证合约逻辑•	模块化治理 + 投票冷却机制•	经济激励机制仿真测试（</a:t>
            </a:r>
            <a:r>
              <a:rPr lang="en-US" altLang="zh-CN"/>
              <a:t>agent</a:t>
            </a:r>
            <a:r>
              <a:rPr lang="zh-CN" altLang="en-US"/>
              <a:t>-</a:t>
            </a:r>
            <a:r>
              <a:rPr lang="en-US" altLang="zh-CN"/>
              <a:t>based modeling</a:t>
            </a:r>
            <a:r>
              <a:rPr lang="zh-CN" altLang="en-US"/>
              <a:t>）</a:t>
            </a:r>
            <a:endParaRPr lang="en-US"/>
          </a:p>
          <a:p>
            <a:endParaRPr lang="en-US"/>
          </a:p>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chemeClr val="tx1"/>
                </a:solidFill>
              </a:rPr>
              <a:t>DeFi attacks fall into four main types, often profit-</a:t>
            </a:r>
            <a:r>
              <a:rPr lang="en-US" sz="1800">
                <a:solidFill>
                  <a:schemeClr val="tx1"/>
                </a:solidFill>
              </a:rPr>
              <a:t>driven and triggered during market swings.</a:t>
            </a:r>
            <a:endParaRPr lang="en-US" sz="1800">
              <a:solidFill>
                <a:schemeClr val="tx1"/>
              </a:solidFill>
            </a:endParaRPr>
          </a:p>
          <a:p>
            <a:r>
              <a:rPr lang="en-US" sz="1800">
                <a:solidFill>
                  <a:schemeClr val="tx1"/>
                </a:solidFill>
              </a:rPr>
              <a:t>Flash loans let attackers act without upfront capital.</a:t>
            </a:r>
            <a:endParaRPr lang="en-US" sz="1800">
              <a:solidFill>
                <a:schemeClr val="tx1"/>
              </a:solidFill>
            </a:endParaRPr>
          </a:p>
          <a:p>
            <a:r>
              <a:rPr lang="en-US" sz="1800">
                <a:solidFill>
                  <a:schemeClr val="tx1"/>
                </a:solidFill>
              </a:rPr>
              <a:t>Their systematic patterns show the need for adaptive defenses.
DeFi攻击通常聚焦于四类核心模式：• 价格操控，• MEV排序攻击，• 合约逻辑漏洞，• 治理机制利用。大多数攻击以经济利益为驱动，多在套利窗口或市场剧烈波动时发起。</a:t>
            </a:r>
            <a:endParaRPr lang="en-US" sz="1800">
              <a:solidFill>
                <a:schemeClr val="tx1"/>
              </a:solidFill>
            </a:endParaRPr>
          </a:p>
          <a:p>
            <a:r>
              <a:rPr lang="en-US" sz="1800">
                <a:solidFill>
                  <a:schemeClr val="tx1"/>
                </a:solidFill>
              </a:rPr>
              <a:t>闪电贷大幅降低攻击门槛，使攻击者无需长期持资即可执行复杂链式操作。</a:t>
            </a:r>
            <a:endParaRPr lang="en-US" sz="1800">
              <a:solidFill>
                <a:schemeClr val="tx1"/>
              </a:solidFill>
            </a:endParaRPr>
          </a:p>
          <a:p>
            <a:r>
              <a:rPr lang="en-US" sz="1800">
                <a:solidFill>
                  <a:schemeClr val="tx1"/>
                </a:solidFill>
              </a:rPr>
              <a:t>攻击模式的趋同表明攻击者已形成系统性理解与自动化能力，亟需通用且自适应的防御机制应对。</a:t>
            </a:r>
            <a:endParaRPr lang="en-US"/>
          </a:p>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a:p>
            <a:r>
              <a:rPr lang="en-US" altLang="zh-CN">
                <a:cs typeface="Arial" panose="020B0604020202020204" pitchFamily="34" charset="0"/>
              </a:rPr>
              <a:t>In conclusion, DeFi attacks are evolving from simple vulnerability exploits to more strategic ones. These attacks are more structured and predictable, so we need a multi</a:t>
            </a:r>
            <a:r>
              <a:rPr lang="zh-CN" altLang="en-US">
                <a:cs typeface="Arial" panose="020B0604020202020204" pitchFamily="34" charset="0"/>
              </a:rPr>
              <a:t>-</a:t>
            </a:r>
            <a:r>
              <a:rPr lang="en-US" altLang="zh-CN">
                <a:cs typeface="Arial" panose="020B0604020202020204" pitchFamily="34" charset="0"/>
              </a:rPr>
              <a:t>dimensional model across contracts, protocols, and time to better address these complex strategies.</a:t>
            </a:r>
            <a:r>
              <a:rPr lang="zh-CN" altLang="en-US">
                <a:cs typeface="Arial" panose="020B0604020202020204" pitchFamily="34" charset="0"/>
              </a:rPr>
              <a:t>
</a:t>
            </a:r>
            <a:r>
              <a:rPr lang="zh-CN" altLang="en-US"/>
              <a:t>攻击策略的归纳与开放挑战</a:t>
            </a:r>
            <a:r>
              <a:rPr lang="zh-CN" altLang="en-US" sz="1800">
                <a:solidFill>
                  <a:schemeClr val="tx1"/>
                </a:solidFill>
              </a:rPr>
              <a:t>
</a:t>
            </a:r>
            <a:r>
              <a:rPr lang="zh-CN" altLang="en-US"/>
              <a:t>“</a:t>
            </a:r>
            <a:r>
              <a:rPr lang="en-US" altLang="zh-CN"/>
              <a:t>DeFi</a:t>
            </a:r>
            <a:r>
              <a:rPr lang="zh-CN" altLang="en-US"/>
              <a:t>攻击正从</a:t>
            </a:r>
            <a:r>
              <a:rPr lang="en-US" altLang="zh-CN"/>
              <a:t>**</a:t>
            </a:r>
            <a:r>
              <a:rPr lang="zh-CN" altLang="en-US"/>
              <a:t>‘漏洞触发型’演化为‘策略驱动型’。系统性攻击模式呈现出明显的结构性</a:t>
            </a:r>
            <a:r>
              <a:rPr lang="en-US" altLang="zh-CN"/>
              <a:t>**</a:t>
            </a:r>
            <a:r>
              <a:rPr lang="zh-CN" altLang="en-US"/>
              <a:t>、可组合性与行为可预测性，亟需构建一个跨合约、跨协议、跨时间序列的多维策略建模框架。”</a:t>
            </a:r>
            <a:endParaRPr lang="en-US"/>
          </a:p>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DeFi protocols must defend against multiple threat vectors including vulnerabilities in smart contract code, manipulation of price oracles, extraction of value through transaction ordering, and increasingly, attacks that exploit cross</a:t>
            </a:r>
            <a:r>
              <a:rPr lang="zh-CN" altLang="en-US"/>
              <a:t>-</a:t>
            </a:r>
            <a:r>
              <a:rPr lang="en-US" altLang="zh-CN"/>
              <a:t>chain interactions.</a:t>
            </a:r>
            <a:endParaRPr lang="en-US" altLang="zh-CN"/>
          </a:p>
          <a:p>
            <a:endParaRPr lang="en-US" altLang="zh-CN"/>
          </a:p>
          <a:p>
            <a:r>
              <a:rPr lang="en-US" altLang="zh-CN"/>
              <a:t>What makes DeFi security particularly challenging is that no single approach is sufficient. The most robust protocols implement layered defenses that combine technical safeguards with economic incentives and community governance. This holistic approach recognizes that security emerges from the interaction between code quality, economic design, and active community oversight.</a:t>
            </a:r>
            <a:endParaRPr lang="en-US"/>
          </a:p>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sz="1800">
                <a:solidFill>
                  <a:schemeClr val="tx1"/>
                </a:solidFill>
              </a:rPr>
              <a:t>Smart contract audits and formal verification represent the foundation of DeFi security. Professional audit firms employ comprehensive methodologies that combine human expertise with automated tools.</a:t>
            </a:r>
            <a:endParaRPr lang="zh-CN" altLang="en-US" sz="1800">
              <a:solidFill>
                <a:schemeClr val="tx1"/>
              </a:solidFill>
            </a:endParaRPr>
          </a:p>
          <a:p>
            <a:endParaRPr lang="zh-CN" altLang="en-US" sz="1800">
              <a:solidFill>
                <a:schemeClr val="tx1"/>
              </a:solidFill>
            </a:endParaRPr>
          </a:p>
          <a:p>
            <a:r>
              <a:rPr lang="en-US" altLang="zh-CN" sz="1800">
                <a:solidFill>
                  <a:schemeClr val="tx1"/>
                </a:solidFill>
              </a:rPr>
              <a:t>A typical audit process includes manual code review by security experts who understand both technical vulnerabilities and economic attack vectors. This is complemented by automated scanning tools that can quickly identify common vulnerability patterns. Finally, security teams simulate various attack scenarios to test the system's resilience.</a:t>
            </a:r>
            <a:endParaRPr lang="zh-CN" altLang="en-US" sz="1800">
              <a:solidFill>
                <a:schemeClr val="tx1"/>
              </a:solidFill>
            </a:endParaRPr>
          </a:p>
          <a:p>
            <a:endParaRPr lang="zh-CN" altLang="en-US" sz="1800">
              <a:solidFill>
                <a:schemeClr val="tx1"/>
              </a:solidFill>
            </a:endParaRPr>
          </a:p>
          <a:p>
            <a:r>
              <a:rPr lang="en-US" altLang="zh-CN" sz="1800">
                <a:solidFill>
                  <a:schemeClr val="tx1"/>
                </a:solidFill>
              </a:rPr>
              <a:t>Formal verification takes security a step further by providing mathematical proof that a contract behaves according to its specifications. This can be implemented through static methods that analyze code properties without execution, or dynamic approaches that observe runtime behavior.</a:t>
            </a:r>
            <a:endParaRPr lang="zh-CN" altLang="en-US" sz="1800">
              <a:solidFill>
                <a:schemeClr val="tx1"/>
              </a:solidFill>
            </a:endParaRPr>
          </a:p>
          <a:p>
            <a:endParaRPr lang="zh-CN" altLang="en-US" sz="1800">
              <a:solidFill>
                <a:schemeClr val="tx1"/>
              </a:solidFill>
            </a:endParaRPr>
          </a:p>
          <a:p>
            <a:r>
              <a:rPr lang="en-US" altLang="zh-CN" sz="1800">
                <a:solidFill>
                  <a:schemeClr val="tx1"/>
                </a:solidFill>
              </a:rPr>
              <a:t>Despite significant advances in these tools, research shows they cannot completely replace human judgment. The most secure protocols employ both approaches, recognizing that automated tools and human expertise complement each other.</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Oracles represent a critical vulnerability in DeFi systems as they connect blockchain smart contracts with external data sources. According to research, insecure oracles have contributed to some of the largest exploits in DeFi history.</a:t>
            </a:r>
            <a:endParaRPr lang="en-US" altLang="zh-CN"/>
          </a:p>
          <a:p>
            <a:endParaRPr lang="en-US" altLang="zh-CN"/>
          </a:p>
          <a:p>
            <a:r>
              <a:rPr lang="en-US" altLang="zh-CN"/>
              <a:t>Several approaches have emerged to enhance oracle security. First, using multiple data sources through an M</a:t>
            </a:r>
            <a:r>
              <a:rPr lang="zh-CN" altLang="en-US"/>
              <a:t>-</a:t>
            </a:r>
            <a:r>
              <a:rPr lang="en-US" altLang="zh-CN"/>
              <a:t>of</a:t>
            </a:r>
            <a:r>
              <a:rPr lang="zh-CN" altLang="en-US"/>
              <a:t>-</a:t>
            </a:r>
            <a:r>
              <a:rPr lang="en-US" altLang="zh-CN"/>
              <a:t>N reporter mechanism allows protocols to calculate median prices and ignore outliers, making manipulation more difficult. Time</a:t>
            </a:r>
            <a:r>
              <a:rPr lang="zh-CN" altLang="en-US"/>
              <a:t>-</a:t>
            </a:r>
            <a:r>
              <a:rPr lang="en-US" altLang="zh-CN"/>
              <a:t>Weighted Average Price mechanisms, as implemented in protocols like Uniswap V2, track prices over time rather than using single snapshots, requiring sustained manipulation rather than momentary price spikes.</a:t>
            </a:r>
            <a:endParaRPr lang="en-US" altLang="zh-CN"/>
          </a:p>
          <a:p>
            <a:endParaRPr lang="en-US" altLang="zh-CN"/>
          </a:p>
          <a:p>
            <a:r>
              <a:rPr lang="en-US" altLang="zh-CN"/>
              <a:t>Circuit breakers provide another layer of protection by temporarily halting trading when prices move beyond predefined thresholds. Finally, advanced cryptographic verification ensures data integrity and source authenticity.</a:t>
            </a:r>
            <a:endParaRPr lang="en-US" altLang="zh-CN"/>
          </a:p>
          <a:p>
            <a:endParaRPr lang="en-US" altLang="zh-CN"/>
          </a:p>
          <a:p>
            <a:r>
              <a:rPr lang="en-US" altLang="zh-CN"/>
              <a:t>It's worth noting that no oracle solution is perfect, requiring continuous evolution as attack techniques advance.</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Miner Extractable Value, or MEV, represents a significant but often overlooked threat to DeFi users. MEV exploitation occurs when miners or validators extract value by manipulating the ordering of transactions within blocks.</a:t>
            </a:r>
            <a:endParaRPr lang="en-US" altLang="zh-CN"/>
          </a:p>
          <a:p>
            <a:endParaRPr lang="en-US" altLang="zh-CN"/>
          </a:p>
          <a:p>
            <a:r>
              <a:rPr lang="en-US" altLang="zh-CN"/>
              <a:t>Common MEV extraction techniques include frontrunning, where attackers place their transactions ahead of users to capture profitable opportunities, and sandwich attacks, where transactions are placed both before and after a user's transaction to profit from price movements.</a:t>
            </a:r>
            <a:endParaRPr lang="en-US" altLang="zh-CN"/>
          </a:p>
          <a:p>
            <a:endParaRPr lang="en-US" altLang="zh-CN"/>
          </a:p>
          <a:p>
            <a:r>
              <a:rPr lang="en-US" altLang="zh-CN"/>
              <a:t>Various technical solutions have been developed to mitigate these risks. Commit</a:t>
            </a:r>
            <a:r>
              <a:rPr lang="zh-CN" altLang="en-US"/>
              <a:t>-</a:t>
            </a:r>
            <a:r>
              <a:rPr lang="en-US" altLang="zh-CN"/>
              <a:t>reveal schemes require users to first commit to transactions without revealing details, preventing frontrunning. Timelock delays introduce mandatory waiting periods between transaction submission and execution.</a:t>
            </a:r>
            <a:endParaRPr lang="en-US" altLang="zh-CN"/>
          </a:p>
          <a:p>
            <a:endParaRPr lang="en-US" altLang="zh-CN"/>
          </a:p>
          <a:p>
            <a:r>
              <a:rPr lang="en-US" altLang="zh-CN"/>
              <a:t>Fair sequencing services aim to create ordering mechanisms that prevent arbitrary transaction reordering, while privacy</a:t>
            </a:r>
            <a:r>
              <a:rPr lang="zh-CN" altLang="en-US"/>
              <a:t>-</a:t>
            </a:r>
            <a:r>
              <a:rPr lang="en-US" altLang="zh-CN"/>
              <a:t>preserving technologies shield transaction details until execution.</a:t>
            </a:r>
            <a:endParaRPr lang="en-US" altLang="zh-CN"/>
          </a:p>
          <a:p>
            <a:endParaRPr lang="en-US" altLang="zh-CN"/>
          </a:p>
          <a:p>
            <a:r>
              <a:rPr lang="en-US" altLang="zh-CN"/>
              <a:t>Research indicates that complete elimination of MEV requires not just technical solutions but economic mechanism design that aligns incentives across all participants.</a:t>
            </a:r>
            <a:endParaRPr lang="zh-CN" altLang="en-US"/>
          </a:p>
        </p:txBody>
      </p:sp>
      <p:sp>
        <p:nvSpPr>
          <p:cNvPr id="4" name="灯片编号占位符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p>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800">
                <a:solidFill>
                  <a:schemeClr val="tx1"/>
                </a:solidFill>
              </a:rPr>
              <a:t>D</a:t>
            </a:r>
            <a:r>
              <a:rPr lang="en-US" altLang="zh-CN" sz="1800">
                <a:solidFill>
                  <a:schemeClr val="tx1"/>
                </a:solidFill>
                <a:cs typeface="Arial" panose="020B0604020202020204" pitchFamily="34" charset="0"/>
              </a:rPr>
              <a:t>eFi's</a:t>
            </a:r>
            <a:r>
              <a:rPr lang="en-US" altLang="zh-CN"/>
              <a:t> innovation also introduces new risks, notably various forms of arbitrage and attack strategies that threaten the security and stability of DeFi protocols.
</a:t>
            </a:r>
            <a:endParaRPr lang="en-US"/>
          </a:p>
          <a:p>
            <a:r>
              <a:rPr lang="en-US" altLang="zh-CN"/>
              <a:t>This chart shows the change in DeFi Total Value Locked (TVL) since 2019, peaking in 2021</a:t>
            </a:r>
            <a:r>
              <a:rPr lang="zh-CN" altLang="en-US"/>
              <a:t>-</a:t>
            </a:r>
            <a:r>
              <a:rPr lang="en-US" altLang="zh-CN"/>
              <a:t>2022 before declining, and currently around $96.1 billion.</a:t>
            </a:r>
            <a:endParaRPr lang="en-US"/>
          </a:p>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 total assets under custody for BTC and ETH ETFs, as reported by Amberdata ($114B for BTC ETFs and $5.68B for ETH ETFs), reflect the large</a:t>
            </a:r>
            <a:r>
              <a:rPr lang="zh-CN" altLang="en-US"/>
              <a:t>-</a:t>
            </a:r>
            <a:r>
              <a:rPr lang="en-US" altLang="zh-CN"/>
              <a:t>scale institutional and traditional finance participation in crypto through regulated products, while the Total Value Locked (TVL) in DeFi protocols, as shown on DeFiLlama ($96.13B), represents the value of assets actively engaged in decentralized financial applications on</a:t>
            </a:r>
            <a:r>
              <a:rPr lang="zh-CN" altLang="en-US"/>
              <a:t>-</a:t>
            </a:r>
            <a:r>
              <a:rPr lang="en-US" altLang="zh-CN"/>
              <a:t>chain. The ETF holdings are higher because they aggregate significant institutional capital seeking regulated, lower</a:t>
            </a:r>
            <a:r>
              <a:rPr lang="zh-CN" altLang="en-US"/>
              <a:t>-</a:t>
            </a:r>
            <a:r>
              <a:rPr lang="en-US" altLang="zh-CN"/>
              <a:t>risk exposure, whereas DeFi TVL measures only the assets directly utilized in decentralized protocols, which involves higher risk and technical barriers, and is primarily driven by crypto</a:t>
            </a:r>
            <a:r>
              <a:rPr lang="zh-CN" altLang="en-US"/>
              <a:t>-</a:t>
            </a:r>
            <a:r>
              <a:rPr lang="en-US" altLang="zh-CN"/>
              <a:t>native users. Thus, ETF holdings and DeFi TVL capture different segments of the crypto ecosystem, with ETF holdings generally exceeding DeFi TVL due to broader institutional adoption and different use cases.
BlackRock, Grayscale, and Fidelity dominate both BTC and ETH ETF holdings, with BlackRock leading in total assets under custody for both cryptocurrencies.
</a:t>
            </a:r>
            <a:endParaRPr lang="en-US"/>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(1) Non</a:t>
            </a:r>
            <a:r>
              <a:rPr lang="zh-CN" altLang="en-US"/>
              <a:t>-</a:t>
            </a:r>
            <a:r>
              <a:rPr lang="en-US" altLang="zh-CN"/>
              <a:t>custodial: participants have full control over their funds at any point in time</a:t>
            </a:r>
            <a:endParaRPr lang="zh-CN" altLang="en-US"/>
          </a:p>
          <a:p>
            <a:r>
              <a:rPr lang="en-US" altLang="zh-CN"/>
              <a:t>(2) Permissionless: anyone can interact with financial services without being censored or blocked by a third party</a:t>
            </a:r>
            <a:endParaRPr lang="en-US" altLang="zh-CN"/>
          </a:p>
          <a:p>
            <a:r>
              <a:rPr lang="en-US" altLang="zh-CN"/>
              <a:t>(3) Openly auditable: anyone can audit the state of the system, e.g., to verify that it is healthy</a:t>
            </a:r>
            <a:endParaRPr lang="zh-CN" altLang="en-US"/>
          </a:p>
          <a:p>
            <a:r>
              <a:rPr lang="en-US" altLang="zh-CN"/>
              <a:t>(4) Composable: its financial services can be arbitrarily composed such that new financial products and services can be created (similar to how one is able to conceive new Lego models based on a few basic building blocks)</a:t>
            </a:r>
            <a:endParaRPr lang="en-US" altLang="zh-CN"/>
          </a:p>
          <a:p>
            <a:endParaRPr lang="en-US"/>
          </a:p>
          <a:p>
            <a:endParaRPr lang="en-US"/>
          </a:p>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There are four primitives in DeFi:
Smart Contracts are self</a:t>
            </a:r>
            <a:r>
              <a:rPr lang="zh-CN" altLang="en-US"/>
              <a:t>-</a:t>
            </a:r>
            <a:r>
              <a:rPr lang="en-US" altLang="zh-CN"/>
              <a:t>executing programs deployed on blockchains, which automatically enforce the rules and logic of financial agreements without the need for trusted intermediaries.
Oracles act as bridges between the blockchain and the external world, supplying smart contracts with off</a:t>
            </a:r>
            <a:r>
              <a:rPr lang="zh-CN" altLang="en-US"/>
              <a:t>-</a:t>
            </a:r>
            <a:r>
              <a:rPr lang="en-US" altLang="zh-CN"/>
              <a:t>chain data such as asset prices and real</a:t>
            </a:r>
            <a:r>
              <a:rPr lang="zh-CN" altLang="en-US"/>
              <a:t>-</a:t>
            </a:r>
            <a:r>
              <a:rPr lang="en-US" altLang="zh-CN"/>
              <a:t>world events.
Keepers are automated actors responsible for triggering on</a:t>
            </a:r>
            <a:r>
              <a:rPr lang="zh-CN" altLang="en-US"/>
              <a:t>-</a:t>
            </a:r>
            <a:r>
              <a:rPr lang="en-US" altLang="zh-CN"/>
              <a:t>chain actions either periodically or in response to specific conditions
Governance mechanisms empower the community to make decisions regarding protocol parameters, upgrades, and resource allocation.
These primitives work in concert to provide the foundational infrastructure for the DeFi ecosystem. They ensure that protocols are automated, self</a:t>
            </a:r>
            <a:r>
              <a:rPr lang="zh-CN" altLang="en-US"/>
              <a:t>-</a:t>
            </a:r>
            <a:r>
              <a:rPr lang="en-US" altLang="zh-CN"/>
              <a:t>governing, and open, while also enabling further innovation and the composition of increasingly complex financial applications</a:t>
            </a:r>
            <a:endParaRPr lang="en-US"/>
          </a:p>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sz="1800">
                <a:solidFill>
                  <a:schemeClr val="tx1"/>
                </a:solidFill>
              </a:rPr>
              <a:t>The DeFi ecosystem is supported by a robust infrastructure and a diverse set of core protocols that facilitate decentralized financial activities. The foundational infrastructure includes public blockchains (e.g., Ethereum), decentralized identity management, and secure wallet solutions
</a:t>
            </a:r>
            <a:r>
              <a:rPr lang="en-US" altLang="zh-CN" sz="1800">
                <a:solidFill>
                  <a:schemeClr val="tx1"/>
                </a:solidFill>
              </a:rPr>
              <a:t>On top of this infrastructure, several categories of core protocols have emerged as the backbone of DeFi:
</a:t>
            </a:r>
            <a:r>
              <a:rPr lang="en-US" sz="1800">
                <a:solidFill>
                  <a:schemeClr val="tx1"/>
                </a:solidFill>
              </a:rPr>
              <a:t>
</a:t>
            </a:r>
            <a:r>
              <a:rPr lang="en-US" altLang="zh-CN" sz="1800">
                <a:solidFill>
                  <a:schemeClr val="tx1"/>
                </a:solidFill>
              </a:rPr>
              <a:t>{Automated Market Makers (AMMs):} AMMs have revolutionized decentralized trading by eliminating the need for order books and centralized market makers. Instead, they utilize liquidity pools and mathematical formulas to automatically determine asset prices and facilitate swaps
{Lending Protocols:} Decentralized lending protocols enable users to lend and borrow digital assets in a permissionless manner. These protocols use smart contracts to manage collateral, calculate interest rates, and execute liquidations, thereby reducing counterparty risk
{Stablecoin Protocols:} Stablecoins play a vital role in mitigating the volatility of cryptocurrencies by maintaining a stable value. These protocols employ various mechanisms, such as collateralization and algorithmic supply adjustments, to achieve price stability.</a:t>
            </a:r>
            <a:endParaRPr lang="en-US" altLang="zh-CN" sz="1800">
              <a:solidFill>
                <a:schemeClr val="tx1"/>
              </a:solidFill>
            </a:endParaRPr>
          </a:p>
          <a:p>
            <a:endParaRPr lang="en-US" altLang="zh-CN" sz="1800">
              <a:solidFill>
                <a:schemeClr val="tx1"/>
              </a:solidFill>
            </a:endParaRPr>
          </a:p>
          <a:p>
            <a:r>
              <a:rPr lang="en-US" altLang="zh-CN"/>
              <a:t>f{Asset Management and Aggregators:} Asset management protocols offer yield optimization, automated portfolio management, and efficient routing of trades across multiple DeFi platforms~.</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In the DeFi field, the boundary between arbitrage and attack is often blurred.
In the Poly Network attack, the attacker exploited and stole assets, ultimately earning a $500000 vulnerability bounty and retaining the title of "Chief Security Advisor" granted by the project team. This incident has sparked a heated debate about the standard of 'ethical hacking', which could set a dangerous precedent by legitimizing theft.
In the Mango Markets incident, attackers profited by manipulating oracle prices and cited protocol autonomy rules to defend themselves, exposing a fatal flaw in DeFi governance mechanisms: the lack of an authoritative arbitration framework when technical feasibility, community governance, and legal norms conflict
From an ethical perspective, the universalization of Sandwich Attack has sparked deeper thinking. About 23% of MEV profits on Ethereum in 2023 come from this strategy that harms the interests of ordinary users, and when participants are informed that their arbitrage behavior will result in losses for others, 78% still choose to continue executing it, reflecting the role of DeFi anonymity in dissolving ethical constraints. What's even more tricky is that such strategies are often in a gray area of the existing legal system </a:t>
            </a:r>
            <a:r>
              <a:rPr lang="zh-CN" altLang="en-US"/>
              <a:t>- </a:t>
            </a:r>
            <a:r>
              <a:rPr lang="en-US" altLang="zh-CN"/>
              <a:t>they strictly follow protocol rules but clearly violate fair trade principles.
Next, please let Xinyue talk about the DeFi arbitrage strategy
</a:t>
            </a: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3.jpeg"/><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tags" Target="../tags/tag5.xml"/><Relationship Id="rId6" Type="http://schemas.openxmlformats.org/officeDocument/2006/relationships/image" Target="../media/image3.jpeg"/><Relationship Id="rId5" Type="http://schemas.openxmlformats.org/officeDocument/2006/relationships/tags" Target="../tags/tag4.xml"/><Relationship Id="rId4" Type="http://schemas.openxmlformats.org/officeDocument/2006/relationships/image" Target="../media/image4.png"/><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image" Target="../media/image3.jpeg"/><Relationship Id="rId6" Type="http://schemas.openxmlformats.org/officeDocument/2006/relationships/tags" Target="../tags/tag7.xml"/><Relationship Id="rId5" Type="http://schemas.openxmlformats.org/officeDocument/2006/relationships/image" Target="../media/image2.png"/><Relationship Id="rId4" Type="http://schemas.openxmlformats.org/officeDocument/2006/relationships/tags" Target="../tags/tag6.xml"/><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tags" Target="../tags/tag9.xml"/><Relationship Id="rId3" Type="http://schemas.openxmlformats.org/officeDocument/2006/relationships/image" Target="../media/image3.jpeg"/><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ags" Target="../tags/tag10.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tags" Target="../tags/tag12.xml"/><Relationship Id="rId3" Type="http://schemas.openxmlformats.org/officeDocument/2006/relationships/image" Target="../media/image3.jpeg"/><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矩形 6"/>
          <p:cNvSpPr/>
          <p:nvPr userDrawn="1"/>
        </p:nvSpPr>
        <p:spPr>
          <a:xfrm>
            <a:off x="1299210" y="1061720"/>
            <a:ext cx="8129905" cy="2773045"/>
          </a:xfrm>
          <a:prstGeom prst="rect">
            <a:avLst/>
          </a:prstGeom>
          <a:solidFill>
            <a:schemeClr val="bg1"/>
          </a:solidFill>
          <a:ln w="12700" cap="flat"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CityUHK(DG)_30th_Logo_Horizontal_CMYK_240430"/>
          <p:cNvPicPr>
            <a:picLocks noChangeAspect="1"/>
          </p:cNvPicPr>
          <p:nvPr userDrawn="1"/>
        </p:nvPicPr>
        <p:blipFill>
          <a:blip r:embed="rId3"/>
          <a:stretch>
            <a:fillRect/>
          </a:stretch>
        </p:blipFill>
        <p:spPr>
          <a:xfrm>
            <a:off x="1546225" y="1277620"/>
            <a:ext cx="7595870" cy="2620010"/>
          </a:xfrm>
          <a:prstGeom prst="rect">
            <a:avLst/>
          </a:prstGeom>
        </p:spPr>
      </p:pic>
      <p:pic>
        <p:nvPicPr>
          <p:cNvPr id="11" name="图片 10" descr="112"/>
          <p:cNvPicPr>
            <a:picLocks noChangeAspect="1"/>
          </p:cNvPicPr>
          <p:nvPr userDrawn="1">
            <p:custDataLst>
              <p:tags r:id="rId4"/>
            </p:custDataLst>
          </p:nvPr>
        </p:nvPicPr>
        <p:blipFill>
          <a:blip r:embed="rId5"/>
          <a:srcRect r="4988"/>
          <a:stretch>
            <a:fillRect/>
          </a:stretch>
        </p:blipFill>
        <p:spPr>
          <a:xfrm>
            <a:off x="170180" y="6129655"/>
            <a:ext cx="5358130" cy="5226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51EB2BF-A955-47D0-A9EC-E77B3ABB2B5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51EB2BF-A955-47D0-A9EC-E77B3ABB2B5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E51EB2BF-A955-47D0-A9EC-E77B3ABB2B5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82FB2-2831-44D1-A5B4-0CE63F7731EA}" type="slidenum">
              <a:rPr lang="en-US" smtClean="0"/>
            </a:fld>
            <a:endParaRPr lang="en-US"/>
          </a:p>
        </p:txBody>
      </p:sp>
      <p:sp>
        <p:nvSpPr>
          <p:cNvPr id="9" name="矩形 8"/>
          <p:cNvSpPr/>
          <p:nvPr userDrawn="1">
            <p:custDataLst>
              <p:tags r:id="rId2"/>
            </p:custDataLst>
          </p:nvPr>
        </p:nvSpPr>
        <p:spPr>
          <a:xfrm>
            <a:off x="10095865" y="222885"/>
            <a:ext cx="1766570" cy="135382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0" name="图片 9" descr="1"/>
          <p:cNvPicPr>
            <a:picLocks noChangeAspect="1"/>
          </p:cNvPicPr>
          <p:nvPr userDrawn="1">
            <p:custDataLst>
              <p:tags r:id="rId3"/>
            </p:custDataLst>
          </p:nvPr>
        </p:nvPicPr>
        <p:blipFill>
          <a:blip r:embed="rId4"/>
          <a:stretch>
            <a:fillRect/>
          </a:stretch>
        </p:blipFill>
        <p:spPr>
          <a:xfrm>
            <a:off x="9958705" y="46990"/>
            <a:ext cx="2040890" cy="1740535"/>
          </a:xfrm>
          <a:prstGeom prst="rect">
            <a:avLst/>
          </a:prstGeom>
        </p:spPr>
      </p:pic>
      <p:sp>
        <p:nvSpPr>
          <p:cNvPr id="2" name="Title 1"/>
          <p:cNvSpPr>
            <a:spLocks noGrp="1"/>
          </p:cNvSpPr>
          <p:nvPr>
            <p:ph type="title"/>
          </p:nvPr>
        </p:nvSpPr>
        <p:spPr/>
        <p:txBody>
          <a:bodyPr/>
          <a:lstStyle/>
          <a:p>
            <a:r>
              <a:rPr lang="en-US"/>
              <a:t>Click to edit Master title style</a:t>
            </a:r>
            <a:endParaRPr lang="en-US"/>
          </a:p>
        </p:txBody>
      </p:sp>
      <p:pic>
        <p:nvPicPr>
          <p:cNvPr id="11" name="图片 10" descr="112"/>
          <p:cNvPicPr>
            <a:picLocks noChangeAspect="1"/>
          </p:cNvPicPr>
          <p:nvPr userDrawn="1">
            <p:custDataLst>
              <p:tags r:id="rId5"/>
            </p:custDataLst>
          </p:nvPr>
        </p:nvPicPr>
        <p:blipFill>
          <a:blip r:embed="rId6"/>
          <a:srcRect r="4988"/>
          <a:stretch>
            <a:fillRect/>
          </a:stretch>
        </p:blipFill>
        <p:spPr>
          <a:xfrm>
            <a:off x="46355" y="6318250"/>
            <a:ext cx="4414520" cy="430530"/>
          </a:xfrm>
          <a:prstGeom prst="rect">
            <a:avLst/>
          </a:prstGeom>
        </p:spPr>
      </p:pic>
      <p:pic>
        <p:nvPicPr>
          <p:cNvPr id="8" name="图片 7"/>
          <p:cNvPicPr>
            <a:picLocks noChangeAspect="1"/>
          </p:cNvPicPr>
          <p:nvPr userDrawn="1">
            <p:custDataLst>
              <p:tags r:id="rId7"/>
            </p:custDataLst>
          </p:nvPr>
        </p:nvPicPr>
        <p:blipFill>
          <a:blip r:embed="rId8"/>
          <a:stretch>
            <a:fillRect/>
          </a:stretch>
        </p:blipFill>
        <p:spPr>
          <a:xfrm>
            <a:off x="0" y="619760"/>
            <a:ext cx="7724775" cy="22669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CityUHK(DG)_30th_Logo_Horizontal_CMYK_240430"/>
          <p:cNvPicPr>
            <a:picLocks noChangeAspect="1"/>
          </p:cNvPicPr>
          <p:nvPr userDrawn="1"/>
        </p:nvPicPr>
        <p:blipFill>
          <a:blip r:embed="rId3"/>
          <a:stretch>
            <a:fillRect/>
          </a:stretch>
        </p:blipFill>
        <p:spPr>
          <a:xfrm>
            <a:off x="211455" y="19050"/>
            <a:ext cx="4086225" cy="1409700"/>
          </a:xfrm>
          <a:prstGeom prst="rect">
            <a:avLst/>
          </a:prstGeom>
        </p:spPr>
      </p:pic>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E51EB2BF-A955-47D0-A9EC-E77B3ABB2B5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D982FB2-2831-44D1-A5B4-0CE63F7731EA}" type="slidenum">
              <a:rPr lang="en-US" smtClean="0"/>
            </a:fld>
            <a:endParaRPr lang="en-US"/>
          </a:p>
        </p:txBody>
      </p:sp>
      <p:sp>
        <p:nvSpPr>
          <p:cNvPr id="9" name="Rectangle 8"/>
          <p:cNvSpPr/>
          <p:nvPr userDrawn="1"/>
        </p:nvSpPr>
        <p:spPr>
          <a:xfrm>
            <a:off x="0" y="635"/>
            <a:ext cx="8915400" cy="37160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9" descr="CityUHK(DG)_30th_Logo_Horizontal_CMYK_240430"/>
          <p:cNvPicPr>
            <a:picLocks noChangeAspect="1"/>
          </p:cNvPicPr>
          <p:nvPr userDrawn="1">
            <p:custDataLst>
              <p:tags r:id="rId4"/>
            </p:custDataLst>
          </p:nvPr>
        </p:nvPicPr>
        <p:blipFill>
          <a:blip r:embed="rId5"/>
          <a:stretch>
            <a:fillRect/>
          </a:stretch>
        </p:blipFill>
        <p:spPr>
          <a:xfrm>
            <a:off x="236855" y="52705"/>
            <a:ext cx="3933190" cy="1356995"/>
          </a:xfrm>
          <a:prstGeom prst="rect">
            <a:avLst/>
          </a:prstGeom>
        </p:spPr>
      </p:pic>
      <p:pic>
        <p:nvPicPr>
          <p:cNvPr id="11" name="图片 10" descr="112"/>
          <p:cNvPicPr>
            <a:picLocks noChangeAspect="1"/>
          </p:cNvPicPr>
          <p:nvPr userDrawn="1">
            <p:custDataLst>
              <p:tags r:id="rId6"/>
            </p:custDataLst>
          </p:nvPr>
        </p:nvPicPr>
        <p:blipFill>
          <a:blip r:embed="rId7"/>
          <a:srcRect r="4988"/>
          <a:stretch>
            <a:fillRect/>
          </a:stretch>
        </p:blipFill>
        <p:spPr>
          <a:xfrm>
            <a:off x="211455" y="6099810"/>
            <a:ext cx="5358130" cy="52260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E51EB2BF-A955-47D0-A9EC-E77B3ABB2B5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pic>
        <p:nvPicPr>
          <p:cNvPr id="9" name="图片 8"/>
          <p:cNvPicPr>
            <a:picLocks noChangeAspect="1"/>
          </p:cNvPicPr>
          <p:nvPr userDrawn="1">
            <p:custDataLst>
              <p:tags r:id="rId4"/>
            </p:custDataLst>
          </p:nvPr>
        </p:nvPicPr>
        <p:blipFill>
          <a:blip r:embed="rId5"/>
          <a:stretch>
            <a:fillRect/>
          </a:stretch>
        </p:blipFill>
        <p:spPr>
          <a:xfrm>
            <a:off x="0" y="619760"/>
            <a:ext cx="7724775" cy="22669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E51EB2BF-A955-47D0-A9EC-E77B3ABB2B5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D982FB2-2831-44D1-A5B4-0CE63F7731EA}" type="slidenum">
              <a:rPr lang="en-US" smtClean="0"/>
            </a:fld>
            <a:endParaRPr lang="en-US"/>
          </a:p>
        </p:txBody>
      </p:sp>
      <p:pic>
        <p:nvPicPr>
          <p:cNvPr id="10" name="图片 9"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E51EB2BF-A955-47D0-A9EC-E77B3ABB2B5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pic>
        <p:nvPicPr>
          <p:cNvPr id="9" name="图片 8"/>
          <p:cNvPicPr>
            <a:picLocks noChangeAspect="1"/>
          </p:cNvPicPr>
          <p:nvPr userDrawn="1">
            <p:custDataLst>
              <p:tags r:id="rId4"/>
            </p:custDataLst>
          </p:nvPr>
        </p:nvPicPr>
        <p:blipFill>
          <a:blip r:embed="rId5"/>
          <a:stretch>
            <a:fillRect/>
          </a:stretch>
        </p:blipFill>
        <p:spPr>
          <a:xfrm>
            <a:off x="0" y="619760"/>
            <a:ext cx="7724775" cy="22669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1EB2BF-A955-47D0-A9EC-E77B3ABB2B5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D982FB2-2831-44D1-A5B4-0CE63F7731EA}" type="slidenum">
              <a:rPr lang="en-US" smtClean="0"/>
            </a:fld>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51EB2BF-A955-47D0-A9EC-E77B3ABB2B5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custDataLst>
              <p:tags r:id="rId2"/>
            </p:custDataLst>
          </p:nvPr>
        </p:nvPicPr>
        <p:blipFill>
          <a:blip r:embed="rId3"/>
          <a:srcRect r="4988"/>
          <a:stretch>
            <a:fillRect/>
          </a:stretch>
        </p:blipFill>
        <p:spPr>
          <a:xfrm>
            <a:off x="46355" y="6318250"/>
            <a:ext cx="4414520" cy="43053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E51EB2BF-A955-47D0-A9EC-E77B3ABB2B5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D982FB2-2831-44D1-A5B4-0CE63F7731EA}" type="slidenum">
              <a:rPr lang="en-US" smtClean="0"/>
            </a:fld>
            <a:endParaRPr lang="en-US"/>
          </a:p>
        </p:txBody>
      </p:sp>
      <p:pic>
        <p:nvPicPr>
          <p:cNvPr id="8" name="图片 7" descr="112"/>
          <p:cNvPicPr>
            <a:picLocks noChangeAspect="1"/>
          </p:cNvPicPr>
          <p:nvPr userDrawn="1"/>
        </p:nvPicPr>
        <p:blipFill>
          <a:blip r:embed="rId2"/>
          <a:srcRect r="4988"/>
          <a:stretch>
            <a:fillRect/>
          </a:stretch>
        </p:blipFill>
        <p:spPr>
          <a:xfrm>
            <a:off x="46355" y="6318250"/>
            <a:ext cx="4414520" cy="43053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3.jpeg"/><Relationship Id="rId15" Type="http://schemas.openxmlformats.org/officeDocument/2006/relationships/tags" Target="../tags/tag17.xml"/><Relationship Id="rId14" Type="http://schemas.openxmlformats.org/officeDocument/2006/relationships/image" Target="../media/image4.png"/><Relationship Id="rId13" Type="http://schemas.openxmlformats.org/officeDocument/2006/relationships/tags" Target="../tags/tag16.xml"/><Relationship Id="rId12" Type="http://schemas.openxmlformats.org/officeDocument/2006/relationships/image" Target="../media/image8.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1EB2BF-A955-47D0-A9EC-E77B3ABB2B5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82FB2-2831-44D1-A5B4-0CE63F7731EA}" type="slidenum">
              <a:rPr lang="en-US" smtClean="0"/>
            </a:fld>
            <a:endParaRPr lang="en-US"/>
          </a:p>
        </p:txBody>
      </p:sp>
      <p:sp>
        <p:nvSpPr>
          <p:cNvPr id="7" name="矩形 6"/>
          <p:cNvSpPr/>
          <p:nvPr userDrawn="1">
            <p:custDataLst>
              <p:tags r:id="rId13"/>
            </p:custDataLst>
          </p:nvPr>
        </p:nvSpPr>
        <p:spPr>
          <a:xfrm>
            <a:off x="10095865" y="222885"/>
            <a:ext cx="1766570" cy="135382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1"/>
          <p:cNvPicPr>
            <a:picLocks noChangeAspect="1"/>
          </p:cNvPicPr>
          <p:nvPr userDrawn="1"/>
        </p:nvPicPr>
        <p:blipFill>
          <a:blip r:embed="rId14"/>
          <a:stretch>
            <a:fillRect/>
          </a:stretch>
        </p:blipFill>
        <p:spPr>
          <a:xfrm>
            <a:off x="9958705" y="46990"/>
            <a:ext cx="2040890" cy="1740535"/>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US" dirty="0"/>
          </a:p>
        </p:txBody>
      </p:sp>
      <p:pic>
        <p:nvPicPr>
          <p:cNvPr id="11" name="图片 10" descr="112"/>
          <p:cNvPicPr>
            <a:picLocks noChangeAspect="1"/>
          </p:cNvPicPr>
          <p:nvPr userDrawn="1">
            <p:custDataLst>
              <p:tags r:id="rId15"/>
            </p:custDataLst>
          </p:nvPr>
        </p:nvPicPr>
        <p:blipFill>
          <a:blip r:embed="rId16"/>
          <a:srcRect r="4988"/>
          <a:stretch>
            <a:fillRect/>
          </a:stretch>
        </p:blipFill>
        <p:spPr>
          <a:xfrm>
            <a:off x="46355" y="6318250"/>
            <a:ext cx="4414520" cy="43053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6000" kern="1200">
          <a:solidFill>
            <a:srgbClr val="DD613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tags" Target="../tags/tag37.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tags" Target="../tags/tag38.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tags" Target="../tags/tag19.xml"/><Relationship Id="rId1" Type="http://schemas.openxmlformats.org/officeDocument/2006/relationships/tags" Target="../tags/tag1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tags" Target="../tags/tag39.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tags" Target="../tags/tag4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tags" Target="../tags/tag20.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tags" Target="../tags/tag4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tags" Target="../tags/tag21.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tags" Target="../tags/tag24.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tags" Target="../tags/tag2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object 3"/>
          <p:cNvSpPr txBox="1">
            <a:spLocks noGrp="1"/>
          </p:cNvSpPr>
          <p:nvPr>
            <p:ph type="title"/>
          </p:nvPr>
        </p:nvSpPr>
        <p:spPr>
          <a:xfrm>
            <a:off x="463896" y="1718647"/>
            <a:ext cx="11073765" cy="632460"/>
          </a:xfrm>
          <a:prstGeom prst="rect">
            <a:avLst/>
          </a:prstGeom>
        </p:spPr>
        <p:txBody>
          <a:bodyPr vert="horz" wrap="square" lIns="0" tIns="17145" rIns="0" bIns="0" rtlCol="0">
            <a:spAutoFit/>
          </a:bodyPr>
          <a:lstStyle/>
          <a:p>
            <a:pPr marL="12700">
              <a:lnSpc>
                <a:spcPct val="100000"/>
              </a:lnSpc>
              <a:spcBef>
                <a:spcPts val="135"/>
              </a:spcBef>
            </a:pPr>
            <a:r>
              <a:rPr lang="en-US" altLang="zh-CN" sz="4000" b="1" dirty="0" err="1">
                <a:latin typeface="Times New Roman" panose="02020603050405020304" pitchFamily="18" charset="0"/>
                <a:cs typeface="Times New Roman" panose="02020603050405020304" pitchFamily="18" charset="0"/>
              </a:rPr>
              <a:t>SoK</a:t>
            </a:r>
            <a:r>
              <a:rPr lang="en-US" altLang="zh-CN" sz="4000" b="1" dirty="0">
                <a:latin typeface="Times New Roman" panose="02020603050405020304" pitchFamily="18" charset="0"/>
                <a:cs typeface="Times New Roman" panose="02020603050405020304" pitchFamily="18" charset="0"/>
              </a:rPr>
              <a:t>: Arbitrage and Attack Strategies in DeFi</a:t>
            </a:r>
            <a:endParaRPr lang="en-US" altLang="zh-CN" sz="4000" b="1" dirty="0">
              <a:latin typeface="Times New Roman" panose="02020603050405020304" pitchFamily="18" charset="0"/>
              <a:cs typeface="Times New Roman" panose="02020603050405020304" pitchFamily="18" charset="0"/>
            </a:endParaRPr>
          </a:p>
        </p:txBody>
      </p:sp>
      <p:sp>
        <p:nvSpPr>
          <p:cNvPr id="9" name="object 6"/>
          <p:cNvSpPr txBox="1"/>
          <p:nvPr/>
        </p:nvSpPr>
        <p:spPr>
          <a:xfrm>
            <a:off x="2234576" y="3907943"/>
            <a:ext cx="7077087" cy="1711960"/>
          </a:xfrm>
          <a:prstGeom prst="rect">
            <a:avLst/>
          </a:prstGeom>
        </p:spPr>
        <p:txBody>
          <a:bodyPr vert="horz" wrap="square" lIns="0" tIns="12700" rIns="0" bIns="0" rtlCol="0">
            <a:noAutofit/>
          </a:bodyPr>
          <a:lstStyle/>
          <a:p>
            <a:pPr marL="12700" marR="1269365">
              <a:lnSpc>
                <a:spcPct val="135000"/>
              </a:lnSpc>
              <a:spcBef>
                <a:spcPts val="100"/>
              </a:spcBef>
            </a:pPr>
            <a:r>
              <a:rPr lang="en-US" spc="-20" dirty="0">
                <a:solidFill>
                  <a:srgbClr val="DD613B"/>
                </a:solidFill>
                <a:latin typeface="Times New Roman" panose="02020603050405020304" pitchFamily="18" charset="0"/>
                <a:cs typeface="Times New Roman" panose="02020603050405020304" pitchFamily="18" charset="0"/>
              </a:rPr>
              <a:t>Xinyue Liu          </a:t>
            </a:r>
            <a:r>
              <a:rPr lang="zh-CN" altLang="en-US" spc="-20" dirty="0">
                <a:solidFill>
                  <a:srgbClr val="DD613B"/>
                </a:solidFill>
                <a:latin typeface="Times New Roman" panose="02020603050405020304" pitchFamily="18" charset="0"/>
                <a:cs typeface="Times New Roman" panose="02020603050405020304" pitchFamily="18" charset="0"/>
              </a:rPr>
              <a:t>刘馨月</a:t>
            </a:r>
            <a:r>
              <a:rPr lang="en-US" altLang="zh-CN" spc="-20" dirty="0">
                <a:solidFill>
                  <a:srgbClr val="DD613B"/>
                </a:solidFill>
                <a:latin typeface="Times New Roman" panose="02020603050405020304" pitchFamily="18" charset="0"/>
                <a:cs typeface="Times New Roman" panose="02020603050405020304" pitchFamily="18" charset="0"/>
              </a:rPr>
              <a:t>(72403625</a:t>
            </a:r>
            <a:r>
              <a:rPr lang="en-US" spc="-20" dirty="0">
                <a:solidFill>
                  <a:srgbClr val="DD613B"/>
                </a:solidFill>
                <a:latin typeface="Times New Roman" panose="02020603050405020304" pitchFamily="18" charset="0"/>
                <a:cs typeface="Times New Roman" panose="02020603050405020304" pitchFamily="18" charset="0"/>
                <a:sym typeface="+mn-ea"/>
              </a:rPr>
              <a:t>@cityu-dg.edu.cn</a:t>
            </a:r>
            <a:r>
              <a:rPr lang="en-US" altLang="zh-CN" spc="-20" dirty="0">
                <a:solidFill>
                  <a:srgbClr val="DD613B"/>
                </a:solidFill>
                <a:latin typeface="Times New Roman" panose="02020603050405020304" pitchFamily="18" charset="0"/>
                <a:cs typeface="Times New Roman" panose="02020603050405020304" pitchFamily="18" charset="0"/>
              </a:rPr>
              <a:t>)</a:t>
            </a:r>
            <a:endParaRPr lang="en-US" altLang="zh-CN"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r>
              <a:rPr lang="en-US" spc="-15" dirty="0">
                <a:solidFill>
                  <a:srgbClr val="DD613B"/>
                </a:solidFill>
                <a:latin typeface="Times New Roman" panose="02020603050405020304" pitchFamily="18" charset="0"/>
                <a:cs typeface="Times New Roman" panose="02020603050405020304" pitchFamily="18" charset="0"/>
                <a:sym typeface="+mn-ea"/>
              </a:rPr>
              <a:t>Hongzhi Liu        </a:t>
            </a:r>
            <a:r>
              <a:rPr lang="zh-CN" altLang="en-US" spc="-15" dirty="0">
                <a:solidFill>
                  <a:srgbClr val="DD613B"/>
                </a:solidFill>
                <a:latin typeface="Times New Roman" panose="02020603050405020304" pitchFamily="18" charset="0"/>
                <a:cs typeface="Times New Roman" panose="02020603050405020304" pitchFamily="18" charset="0"/>
                <a:sym typeface="+mn-ea"/>
              </a:rPr>
              <a:t>刘虹志</a:t>
            </a:r>
            <a:r>
              <a:rPr lang="en-US" altLang="zh-CN" spc="-15" dirty="0">
                <a:solidFill>
                  <a:srgbClr val="DD613B"/>
                </a:solidFill>
                <a:latin typeface="Times New Roman" panose="02020603050405020304" pitchFamily="18" charset="0"/>
                <a:cs typeface="Times New Roman" panose="02020603050405020304" pitchFamily="18" charset="0"/>
                <a:sym typeface="+mn-ea"/>
              </a:rPr>
              <a:t>(72403035</a:t>
            </a:r>
            <a:r>
              <a:rPr lang="en-US" spc="-20" dirty="0">
                <a:solidFill>
                  <a:srgbClr val="DD613B"/>
                </a:solidFill>
                <a:latin typeface="Times New Roman" panose="02020603050405020304" pitchFamily="18" charset="0"/>
                <a:cs typeface="Times New Roman" panose="02020603050405020304" pitchFamily="18" charset="0"/>
                <a:sym typeface="+mn-ea"/>
              </a:rPr>
              <a:t>@cityu-dg.edu.cn</a:t>
            </a:r>
            <a:r>
              <a:rPr lang="en-US" altLang="zh-CN" spc="-15" dirty="0">
                <a:solidFill>
                  <a:srgbClr val="DD613B"/>
                </a:solidFill>
                <a:latin typeface="Times New Roman" panose="02020603050405020304" pitchFamily="18" charset="0"/>
                <a:cs typeface="Times New Roman" panose="02020603050405020304" pitchFamily="18" charset="0"/>
                <a:sym typeface="+mn-ea"/>
              </a:rPr>
              <a:t>)</a:t>
            </a:r>
            <a:endParaRPr lang="en-US"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r>
              <a:rPr lang="en-US" spc="-20" dirty="0" err="1">
                <a:solidFill>
                  <a:srgbClr val="DD613B"/>
                </a:solidFill>
                <a:latin typeface="Times New Roman" panose="02020603050405020304" pitchFamily="18" charset="0"/>
                <a:cs typeface="Times New Roman" panose="02020603050405020304" pitchFamily="18" charset="0"/>
              </a:rPr>
              <a:t>Xingyu</a:t>
            </a:r>
            <a:r>
              <a:rPr lang="en-US" spc="-20" dirty="0">
                <a:solidFill>
                  <a:srgbClr val="DD613B"/>
                </a:solidFill>
                <a:latin typeface="Times New Roman" panose="02020603050405020304" pitchFamily="18" charset="0"/>
                <a:cs typeface="Times New Roman" panose="02020603050405020304" pitchFamily="18" charset="0"/>
              </a:rPr>
              <a:t> Chen       </a:t>
            </a:r>
            <a:r>
              <a:rPr lang="zh-CN" altLang="en-US" spc="-20" dirty="0">
                <a:solidFill>
                  <a:srgbClr val="DD613B"/>
                </a:solidFill>
                <a:latin typeface="Times New Roman" panose="02020603050405020304" pitchFamily="18" charset="0"/>
                <a:cs typeface="Times New Roman" panose="02020603050405020304" pitchFamily="18" charset="0"/>
              </a:rPr>
              <a:t>陈星宇</a:t>
            </a:r>
            <a:r>
              <a:rPr lang="en-US" spc="-20" dirty="0">
                <a:solidFill>
                  <a:srgbClr val="DD613B"/>
                </a:solidFill>
                <a:latin typeface="Times New Roman" panose="02020603050405020304" pitchFamily="18" charset="0"/>
                <a:cs typeface="Times New Roman" panose="02020603050405020304" pitchFamily="18" charset="0"/>
              </a:rPr>
              <a:t>(72401656@cityu-dg.edu.cn)</a:t>
            </a:r>
            <a:endParaRPr lang="en-US"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r>
              <a:rPr lang="en-US" altLang="zh-CN" spc="-20" dirty="0" err="1">
                <a:solidFill>
                  <a:srgbClr val="DD613B"/>
                </a:solidFill>
                <a:latin typeface="Times New Roman" panose="02020603050405020304" pitchFamily="18" charset="0"/>
                <a:cs typeface="Times New Roman" panose="02020603050405020304" pitchFamily="18" charset="0"/>
              </a:rPr>
              <a:t>Qiulin</a:t>
            </a:r>
            <a:r>
              <a:rPr lang="en-US" altLang="zh-CN" spc="-20" dirty="0">
                <a:solidFill>
                  <a:srgbClr val="DD613B"/>
                </a:solidFill>
                <a:latin typeface="Times New Roman" panose="02020603050405020304" pitchFamily="18" charset="0"/>
                <a:cs typeface="Times New Roman" panose="02020603050405020304" pitchFamily="18" charset="0"/>
              </a:rPr>
              <a:t> Su             </a:t>
            </a:r>
            <a:r>
              <a:rPr lang="zh-CN" altLang="en-US" spc="-20" dirty="0">
                <a:solidFill>
                  <a:srgbClr val="DD613B"/>
                </a:solidFill>
                <a:latin typeface="Times New Roman" panose="02020603050405020304" pitchFamily="18" charset="0"/>
                <a:cs typeface="Times New Roman" panose="02020603050405020304" pitchFamily="18" charset="0"/>
              </a:rPr>
              <a:t>苏秋林</a:t>
            </a:r>
            <a:r>
              <a:rPr lang="en-US" altLang="zh-CN" spc="-20" dirty="0">
                <a:solidFill>
                  <a:srgbClr val="DD613B"/>
                </a:solidFill>
                <a:latin typeface="Times New Roman" panose="02020603050405020304" pitchFamily="18" charset="0"/>
                <a:cs typeface="Times New Roman" panose="02020603050405020304" pitchFamily="18" charset="0"/>
              </a:rPr>
              <a:t>(72405483@cityu-dg.edu.cn)</a:t>
            </a:r>
            <a:endParaRPr lang="en-US" altLang="zh-CN"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r>
              <a:rPr lang="en-US" altLang="zh-CN" spc="-20" dirty="0">
                <a:solidFill>
                  <a:srgbClr val="DD613B"/>
                </a:solidFill>
                <a:latin typeface="Times New Roman" panose="02020603050405020304" pitchFamily="18" charset="0"/>
                <a:cs typeface="Times New Roman" panose="02020603050405020304" pitchFamily="18" charset="0"/>
              </a:rPr>
              <a:t>Chongyu Chang  常崇昱(72403895@cityu-dg.edu.cn)</a:t>
            </a:r>
            <a:r>
              <a:rPr lang="zh-CN" altLang="en-US" spc="-20" dirty="0">
                <a:solidFill>
                  <a:srgbClr val="DD613B"/>
                </a:solidFill>
                <a:latin typeface="Times New Roman" panose="02020603050405020304" pitchFamily="18" charset="0"/>
                <a:cs typeface="Times New Roman" panose="02020603050405020304" pitchFamily="18" charset="0"/>
              </a:rPr>
              <a:t>-</a:t>
            </a:r>
            <a:r>
              <a:rPr lang="en-US" altLang="zh-CN" spc="-20" dirty="0">
                <a:solidFill>
                  <a:srgbClr val="DD613B"/>
                </a:solidFill>
                <a:latin typeface="Times New Roman" panose="02020603050405020304" pitchFamily="18" charset="0"/>
                <a:cs typeface="Times New Roman" panose="02020603050405020304" pitchFamily="18" charset="0"/>
              </a:rPr>
              <a:t>Audit Student</a:t>
            </a:r>
            <a:endParaRPr lang="en-US" altLang="zh-CN"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endParaRPr lang="en-US" altLang="zh-CN" spc="-20" dirty="0">
              <a:solidFill>
                <a:srgbClr val="DD613B"/>
              </a:solidFill>
              <a:latin typeface="Times New Roman" panose="02020603050405020304" pitchFamily="18" charset="0"/>
              <a:cs typeface="Times New Roman" panose="02020603050405020304" pitchFamily="18" charset="0"/>
            </a:endParaRPr>
          </a:p>
          <a:p>
            <a:pPr marL="12700" marR="1269365">
              <a:lnSpc>
                <a:spcPct val="135000"/>
              </a:lnSpc>
              <a:spcBef>
                <a:spcPts val="100"/>
              </a:spcBef>
            </a:pPr>
            <a:endParaRPr lang="en-US" spc="-15" dirty="0">
              <a:solidFill>
                <a:srgbClr val="DD613B"/>
              </a:solidFill>
              <a:latin typeface="Times New Roman" panose="02020603050405020304" pitchFamily="18" charset="0"/>
              <a:cs typeface="Times New Roman" panose="02020603050405020304" pitchFamily="18" charset="0"/>
            </a:endParaRPr>
          </a:p>
          <a:p>
            <a:pPr>
              <a:lnSpc>
                <a:spcPct val="100000"/>
              </a:lnSpc>
              <a:spcBef>
                <a:spcPts val="30"/>
              </a:spcBef>
            </a:pPr>
            <a:endParaRPr sz="1200" dirty="0">
              <a:solidFill>
                <a:srgbClr val="DD613B"/>
              </a:solidFill>
              <a:latin typeface="Times New Roman" panose="02020603050405020304" pitchFamily="18" charset="0"/>
              <a:cs typeface="Times New Roman" panose="02020603050405020304" pitchFamily="18" charset="0"/>
            </a:endParaRPr>
          </a:p>
          <a:p>
            <a:pPr marL="12700">
              <a:lnSpc>
                <a:spcPct val="100000"/>
              </a:lnSpc>
              <a:spcBef>
                <a:spcPts val="5"/>
              </a:spcBef>
            </a:pPr>
            <a:endParaRPr dirty="0">
              <a:solidFill>
                <a:srgbClr val="DD613B"/>
              </a:solidFill>
              <a:latin typeface="Times New Roman" panose="02020603050405020304" pitchFamily="18" charset="0"/>
              <a:cs typeface="Times New Roman" panose="02020603050405020304" pitchFamily="18" charset="0"/>
            </a:endParaRPr>
          </a:p>
        </p:txBody>
      </p:sp>
      <p:sp>
        <p:nvSpPr>
          <p:cNvPr id="3" name="文本框 2"/>
          <p:cNvSpPr txBox="1"/>
          <p:nvPr userDrawn="1"/>
        </p:nvSpPr>
        <p:spPr>
          <a:xfrm>
            <a:off x="2379541" y="2801779"/>
            <a:ext cx="5484495" cy="460375"/>
          </a:xfrm>
          <a:prstGeom prst="rect">
            <a:avLst/>
          </a:prstGeom>
        </p:spPr>
        <p:txBody>
          <a:bodyPr wrap="none" rtlCol="0">
            <a:spAutoFit/>
          </a:bodyPr>
          <a:p>
            <a:pPr algn="l"/>
            <a:r>
              <a:rPr lang="en-US" altLang="zh-CN" sz="2400" b="1" spc="-20" dirty="0">
                <a:solidFill>
                  <a:srgbClr val="DD613B"/>
                </a:solidFill>
                <a:latin typeface="Times New Roman" panose="02020603050405020304" pitchFamily="18" charset="0"/>
                <a:cs typeface="Times New Roman" panose="02020603050405020304" pitchFamily="18" charset="0"/>
              </a:rPr>
              <a:t>CS6290</a:t>
            </a:r>
            <a:r>
              <a:rPr lang="zh-CN" altLang="en-US" sz="2400" b="1" spc="-20" dirty="0">
                <a:solidFill>
                  <a:srgbClr val="DD613B"/>
                </a:solidFill>
                <a:latin typeface="Times New Roman" panose="02020603050405020304" pitchFamily="18" charset="0"/>
                <a:cs typeface="Times New Roman" panose="02020603050405020304" pitchFamily="18" charset="0"/>
              </a:rPr>
              <a:t>   </a:t>
            </a:r>
            <a:r>
              <a:rPr lang="en-US" altLang="zh-CN" sz="2400" b="1" spc="-20" dirty="0">
                <a:solidFill>
                  <a:srgbClr val="DD613B"/>
                </a:solidFill>
                <a:latin typeface="Times New Roman" panose="02020603050405020304" pitchFamily="18" charset="0"/>
                <a:cs typeface="Times New Roman" panose="02020603050405020304" pitchFamily="18" charset="0"/>
              </a:rPr>
              <a:t>Privacy-enhancing Technologies</a:t>
            </a:r>
            <a:endParaRPr lang="en-US" altLang="zh-CN" sz="2400" b="1" spc="-20" dirty="0">
              <a:solidFill>
                <a:srgbClr val="DD613B"/>
              </a:solidFill>
              <a:latin typeface="Times New Roman" panose="02020603050405020304" pitchFamily="18" charset="0"/>
              <a:cs typeface="Times New Roman" panose="02020603050405020304" pitchFamily="18" charset="0"/>
            </a:endParaRPr>
          </a:p>
        </p:txBody>
      </p:sp>
      <p:sp>
        <p:nvSpPr>
          <p:cNvPr id="4" name="文本框 3"/>
          <p:cNvSpPr txBox="1"/>
          <p:nvPr userDrawn="1"/>
        </p:nvSpPr>
        <p:spPr>
          <a:xfrm>
            <a:off x="4521359" y="3453289"/>
            <a:ext cx="1209040" cy="454660"/>
          </a:xfrm>
          <a:prstGeom prst="rect">
            <a:avLst/>
          </a:prstGeom>
        </p:spPr>
        <p:txBody>
          <a:bodyPr wrap="square" rtlCol="0">
            <a:noAutofit/>
          </a:bodyPr>
          <a:p>
            <a:pPr algn="l"/>
            <a:r>
              <a:rPr lang="en-US" altLang="zh-CN" spc="-20" dirty="0">
                <a:solidFill>
                  <a:srgbClr val="DD613B"/>
                </a:solidFill>
                <a:latin typeface="Times New Roman" panose="02020603050405020304" pitchFamily="18" charset="0"/>
                <a:cs typeface="Times New Roman" panose="02020603050405020304" pitchFamily="18" charset="0"/>
              </a:rPr>
              <a:t>April ,2025</a:t>
            </a:r>
            <a:endParaRPr lang="en-US" altLang="zh-CN" spc="-20" dirty="0">
              <a:solidFill>
                <a:srgbClr val="DD613B"/>
              </a:solidFill>
              <a:latin typeface="Times New Roman" panose="02020603050405020304" pitchFamily="18" charset="0"/>
              <a:cs typeface="Times New Roman" panose="02020603050405020304" pitchFamily="18" charset="0"/>
            </a:endParaRPr>
          </a:p>
          <a:p>
            <a:endParaRPr lang="en-US" altLang="zh-CN" spc="-20" dirty="0">
              <a:solidFill>
                <a:srgbClr val="DD613B"/>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3" name="文本框 2"/>
          <p:cNvSpPr txBox="1"/>
          <p:nvPr userDrawn="1"/>
        </p:nvSpPr>
        <p:spPr>
          <a:xfrm>
            <a:off x="1120587" y="1345117"/>
            <a:ext cx="9950740" cy="4945833"/>
          </a:xfrm>
          <a:prstGeom prst="rect">
            <a:avLst/>
          </a:prstGeom>
        </p:spPr>
        <p:txBody>
          <a:bodyPr wrap="square" rtlCol="0">
            <a:noAutofit/>
          </a:bodyPr>
          <a:p>
            <a:pPr algn="l"/>
            <a:r>
              <a:rPr lang="zh-CN" altLang="en-US" sz="2000" b="1">
                <a:solidFill>
                  <a:srgbClr val="DD613B"/>
                </a:solidFill>
              </a:rPr>
              <a:t>D</a:t>
            </a:r>
            <a:r>
              <a:rPr lang="en-US" altLang="zh-CN" sz="2000" b="1">
                <a:solidFill>
                  <a:srgbClr val="DD613B"/>
                </a:solidFill>
              </a:rPr>
              <a:t>efine</a:t>
            </a:r>
            <a:r>
              <a:rPr lang="zh-CN" altLang="en-US" sz="2000">
                <a:solidFill>
                  <a:schemeClr val="tx1"/>
                </a:solidFill>
              </a:rPr>
              <a:t>: Utilizing price differences between different protocols/markets to achieve risk-free or low-risk profits.</a:t>
            </a:r>
            <a:endParaRPr lang="zh-CN" altLang="en-US" sz="2000">
              <a:solidFill>
                <a:schemeClr val="tx1"/>
              </a:solidFill>
            </a:endParaRPr>
          </a:p>
          <a:p>
            <a:pPr indent="457200" algn="l"/>
            <a:r>
              <a:rPr lang="zh-CN" altLang="en-US" sz="2000">
                <a:solidFill>
                  <a:schemeClr val="tx1"/>
                </a:solidFill>
              </a:rPr>
              <a:t>     Relying on the openness, permissionless, and composability of blockchain.</a:t>
            </a:r>
            <a:endParaRPr lang="zh-CN" altLang="en-US" sz="2000">
              <a:solidFill>
                <a:schemeClr val="tx1"/>
              </a:solidFill>
            </a:endParaRPr>
          </a:p>
          <a:p>
            <a:pPr indent="457200" algn="l"/>
            <a:endParaRPr lang="zh-CN" altLang="en-US" sz="2000">
              <a:solidFill>
                <a:schemeClr val="tx1"/>
              </a:solidFill>
            </a:endParaRPr>
          </a:p>
          <a:p>
            <a:pPr indent="457200" algn="l"/>
            <a:r>
              <a:rPr lang="zh-CN" altLang="en-US" sz="2000" b="1">
                <a:solidFill>
                  <a:srgbClr val="DD613B"/>
                </a:solidFill>
              </a:rPr>
              <a:t>Category</a:t>
            </a:r>
            <a:r>
              <a:rPr lang="zh-CN" altLang="en-US" sz="2000" b="1">
                <a:solidFill>
                  <a:schemeClr val="tx1"/>
                </a:solidFill>
              </a:rPr>
              <a:t>:</a:t>
            </a:r>
            <a:endParaRPr lang="zh-CN" altLang="en-US" sz="2000">
              <a:solidFill>
                <a:schemeClr val="tx1"/>
              </a:solidFill>
            </a:endParaRPr>
          </a:p>
          <a:p>
            <a:pPr indent="457200" algn="l"/>
            <a:r>
              <a:rPr lang="en-US" altLang="en-US" sz="2000" b="1">
                <a:solidFill>
                  <a:schemeClr val="tx1"/>
                </a:solidFill>
              </a:rPr>
              <a:t>✅</a:t>
            </a:r>
            <a:r>
              <a:rPr lang="en-US" altLang="zh-CN" sz="2000" b="1">
                <a:solidFill>
                  <a:schemeClr val="tx1"/>
                </a:solidFill>
              </a:rPr>
              <a:t> Cross-Platform Arbitrage:</a:t>
            </a:r>
            <a:endParaRPr lang="zh-CN" altLang="en-US" sz="2000" b="1">
              <a:solidFill>
                <a:schemeClr val="tx1"/>
              </a:solidFill>
            </a:endParaRPr>
          </a:p>
          <a:p>
            <a:pPr lvl="1" indent="457200" algn="l"/>
            <a:r>
              <a:rPr lang="zh-CN" altLang="en-US" sz="2000">
                <a:solidFill>
                  <a:schemeClr val="tx1"/>
                </a:solidFill>
              </a:rPr>
              <a:t>The price difference of the same asset between different DEX/lending agreements</a:t>
            </a:r>
            <a:endParaRPr lang="zh-CN" altLang="en-US" sz="2000">
              <a:solidFill>
                <a:schemeClr val="tx1"/>
              </a:solidFill>
            </a:endParaRPr>
          </a:p>
          <a:p>
            <a:pPr algn="l"/>
            <a:r>
              <a:rPr lang="en-US" altLang="en-US" sz="2000" b="1">
                <a:solidFill>
                  <a:schemeClr val="tx1"/>
                </a:solidFill>
              </a:rPr>
              <a:t>✅</a:t>
            </a:r>
            <a:r>
              <a:rPr lang="en-US" altLang="zh-CN" sz="2000" b="1">
                <a:solidFill>
                  <a:schemeClr val="tx1"/>
                </a:solidFill>
              </a:rPr>
              <a:t> </a:t>
            </a:r>
            <a:r>
              <a:rPr lang="zh-CN" altLang="en-US" sz="2000" b="1">
                <a:solidFill>
                  <a:schemeClr val="tx1"/>
                </a:solidFill>
              </a:rPr>
              <a:t>Triangle arbitrage</a:t>
            </a:r>
            <a:r>
              <a:rPr lang="en-US" altLang="zh-CN" sz="2000" b="1">
                <a:solidFill>
                  <a:schemeClr val="tx1"/>
                </a:solidFill>
              </a:rPr>
              <a:t>:</a:t>
            </a:r>
            <a:endParaRPr lang="zh-CN" altLang="en-US" sz="2000" b="1">
              <a:solidFill>
                <a:schemeClr val="tx1"/>
              </a:solidFill>
            </a:endParaRPr>
          </a:p>
          <a:p>
            <a:pPr lvl="1" indent="457200" algn="l"/>
            <a:r>
              <a:rPr lang="zh-CN" altLang="en-US" sz="2000">
                <a:solidFill>
                  <a:schemeClr val="tx1"/>
                </a:solidFill>
              </a:rPr>
              <a:t>Make profits through cyclic trading of three or more assets</a:t>
            </a:r>
            <a:endParaRPr lang="zh-CN" altLang="en-US" sz="2000">
              <a:solidFill>
                <a:schemeClr val="tx1"/>
              </a:solidFill>
            </a:endParaRPr>
          </a:p>
          <a:p>
            <a:pPr algn="l"/>
            <a:r>
              <a:rPr lang="en-US" altLang="en-US" sz="2000" b="1">
                <a:solidFill>
                  <a:schemeClr val="tx1"/>
                </a:solidFill>
              </a:rPr>
              <a:t>✅</a:t>
            </a:r>
            <a:r>
              <a:rPr lang="en-US" altLang="zh-CN" sz="2000" b="1">
                <a:solidFill>
                  <a:schemeClr val="tx1"/>
                </a:solidFill>
              </a:rPr>
              <a:t> Flash Loan Arbitrage:</a:t>
            </a:r>
            <a:endParaRPr lang="zh-CN" altLang="en-US" sz="2000" b="1">
              <a:solidFill>
                <a:schemeClr val="tx1"/>
              </a:solidFill>
            </a:endParaRPr>
          </a:p>
          <a:p>
            <a:pPr lvl="1" indent="457200" algn="l"/>
            <a:r>
              <a:rPr lang="zh-CN" altLang="en-US" sz="2000">
                <a:solidFill>
                  <a:schemeClr val="tx1"/>
                </a:solidFill>
              </a:rPr>
              <a:t>Zero principal atomization operation</a:t>
            </a:r>
            <a:endParaRPr lang="zh-CN" altLang="en-US" sz="2000">
              <a:solidFill>
                <a:schemeClr val="tx1"/>
              </a:solidFill>
            </a:endParaRPr>
          </a:p>
          <a:p>
            <a:pPr algn="l"/>
            <a:r>
              <a:rPr lang="en-US" altLang="en-US" sz="2000" b="1">
                <a:solidFill>
                  <a:schemeClr val="tx1"/>
                </a:solidFill>
              </a:rPr>
              <a:t>✅</a:t>
            </a:r>
            <a:r>
              <a:rPr lang="en-US" altLang="zh-CN" sz="2000" b="1">
                <a:solidFill>
                  <a:schemeClr val="tx1"/>
                </a:solidFill>
              </a:rPr>
              <a:t> Oracle-Based Arbitrage:</a:t>
            </a:r>
            <a:endParaRPr lang="zh-CN" altLang="en-US" sz="2000" b="1">
              <a:solidFill>
                <a:schemeClr val="tx1"/>
              </a:solidFill>
            </a:endParaRPr>
          </a:p>
          <a:p>
            <a:pPr lvl="1" indent="457200" algn="l"/>
            <a:r>
              <a:rPr lang="zh-CN" altLang="en-US" sz="2000">
                <a:solidFill>
                  <a:schemeClr val="tx1"/>
                </a:solidFill>
              </a:rPr>
              <a:t>Utilize price update delay</a:t>
            </a:r>
            <a:endParaRPr lang="zh-CN" altLang="en-US" sz="2000">
              <a:solidFill>
                <a:schemeClr val="tx1"/>
              </a:solidFill>
            </a:endParaRPr>
          </a:p>
          <a:p>
            <a:pPr algn="l"/>
            <a:r>
              <a:rPr lang="en-US" altLang="en-US" sz="2000" b="1">
                <a:solidFill>
                  <a:schemeClr val="tx1"/>
                </a:solidFill>
              </a:rPr>
              <a:t>✅</a:t>
            </a:r>
            <a:r>
              <a:rPr lang="en-US" altLang="zh-CN" sz="2000" b="1">
                <a:solidFill>
                  <a:schemeClr val="tx1"/>
                </a:solidFill>
              </a:rPr>
              <a:t> Emerging Arbitrage Forms:</a:t>
            </a:r>
            <a:endParaRPr lang="zh-CN" altLang="en-US" sz="2000" b="1">
              <a:solidFill>
                <a:schemeClr val="tx1"/>
              </a:solidFill>
            </a:endParaRPr>
          </a:p>
          <a:p>
            <a:pPr lvl="1" indent="457200" algn="l"/>
            <a:r>
              <a:rPr lang="zh-CN" altLang="en-US" sz="2000">
                <a:solidFill>
                  <a:schemeClr val="tx1"/>
                </a:solidFill>
              </a:rPr>
              <a:t>Cross chain arbitrage, MEV strategy, etc.</a:t>
            </a:r>
            <a:endParaRPr lang="zh-CN"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3" name="文本框 2"/>
          <p:cNvSpPr txBox="1"/>
          <p:nvPr userDrawn="1"/>
        </p:nvSpPr>
        <p:spPr>
          <a:xfrm>
            <a:off x="912645" y="995323"/>
            <a:ext cx="8915353" cy="3581362"/>
          </a:xfrm>
          <a:prstGeom prst="rect">
            <a:avLst/>
          </a:prstGeom>
        </p:spPr>
        <p:txBody>
          <a:bodyPr wrap="square" rtlCol="0">
            <a:noAutofit/>
          </a:bodyPr>
          <a:p>
            <a:pPr algn="l"/>
            <a:r>
              <a:rPr lang="en-US" altLang="zh-CN" sz="2400" b="1">
                <a:solidFill>
                  <a:srgbClr val="DD613B"/>
                </a:solidFill>
              </a:rPr>
              <a:t>Cross-Platform Arbitrage</a:t>
            </a:r>
            <a:endParaRPr lang="en-US" altLang="zh-CN" sz="2400" b="1">
              <a:solidFill>
                <a:srgbClr val="DD613B"/>
              </a:solidFill>
            </a:endParaRPr>
          </a:p>
          <a:p>
            <a:pPr algn="l"/>
            <a:endParaRPr lang="en-US" altLang="zh-CN" sz="2400" b="1">
              <a:solidFill>
                <a:srgbClr val="DD613B"/>
              </a:solidFill>
            </a:endParaRPr>
          </a:p>
          <a:p>
            <a:r>
              <a:rPr lang="zh-CN" altLang="en-US" b="1">
                <a:solidFill>
                  <a:schemeClr val="tx1"/>
                </a:solidFill>
              </a:rPr>
              <a:t>Core mechanism</a:t>
            </a:r>
            <a:endParaRPr lang="zh-CN" altLang="en-US" b="1">
              <a:solidFill>
                <a:schemeClr val="tx1"/>
              </a:solidFill>
            </a:endParaRPr>
          </a:p>
          <a:p>
            <a:pPr indent="457200"/>
            <a:r>
              <a:rPr lang="zh-CN" altLang="en-US">
                <a:solidFill>
                  <a:schemeClr val="tx1"/>
                </a:solidFill>
              </a:rPr>
              <a:t>Real time monitoring of 50+DEX prices (Uniswap/Curve, etc.)</a:t>
            </a:r>
            <a:endParaRPr lang="zh-CN" altLang="en-US">
              <a:solidFill>
                <a:schemeClr val="tx1"/>
              </a:solidFill>
            </a:endParaRPr>
          </a:p>
          <a:p>
            <a:pPr lvl="1"/>
            <a:r>
              <a:rPr lang="zh-CN" altLang="en-US">
                <a:solidFill>
                  <a:schemeClr val="tx1"/>
                </a:solidFill>
              </a:rPr>
              <a:t>Atomic transaction execution (success rate of 92%)</a:t>
            </a:r>
            <a:endParaRPr lang="zh-CN" altLang="en-US">
              <a:solidFill>
                <a:schemeClr val="tx1"/>
              </a:solidFill>
            </a:endParaRPr>
          </a:p>
          <a:p>
            <a:endParaRPr lang="zh-CN" altLang="en-US">
              <a:solidFill>
                <a:schemeClr val="tx1"/>
              </a:solidFill>
            </a:endParaRPr>
          </a:p>
          <a:p>
            <a:r>
              <a:rPr lang="zh-CN" altLang="en-US" b="1">
                <a:solidFill>
                  <a:schemeClr val="tx1"/>
                </a:solidFill>
              </a:rPr>
              <a:t>classic case</a:t>
            </a:r>
            <a:endParaRPr lang="zh-CN" altLang="en-US" b="1">
              <a:solidFill>
                <a:schemeClr val="tx1"/>
              </a:solidFill>
            </a:endParaRPr>
          </a:p>
          <a:p>
            <a:pPr indent="457200"/>
            <a:r>
              <a:rPr lang="zh-CN" altLang="en-US">
                <a:solidFill>
                  <a:schemeClr val="tx1"/>
                </a:solidFill>
              </a:rPr>
              <a:t>2020 DAI at Curve Premium of 3% (72 hour Arbitrage of $8M)</a:t>
            </a:r>
            <a:endParaRPr lang="zh-CN" altLang="en-US">
              <a:solidFill>
                <a:schemeClr val="tx1"/>
              </a:solidFill>
            </a:endParaRPr>
          </a:p>
          <a:p>
            <a:endParaRPr lang="zh-CN" altLang="en-US">
              <a:solidFill>
                <a:schemeClr val="tx1"/>
              </a:solidFill>
            </a:endParaRPr>
          </a:p>
          <a:p>
            <a:r>
              <a:rPr lang="zh-CN" altLang="en-US" b="1">
                <a:solidFill>
                  <a:schemeClr val="tx1"/>
                </a:solidFill>
              </a:rPr>
              <a:t>Risk Matrix</a:t>
            </a:r>
            <a:endParaRPr lang="zh-CN" altLang="en-US" b="1">
              <a:solidFill>
                <a:schemeClr val="tx1"/>
              </a:solidFill>
            </a:endParaRPr>
          </a:p>
          <a:p>
            <a:r>
              <a:rPr lang="zh-CN" altLang="en-US">
                <a:solidFill>
                  <a:schemeClr val="tx1"/>
                </a:solidFill>
              </a:rPr>
              <a:t>	Gas competition (cost increased by 60%)	Front end attack (occurrence rate 28%)</a:t>
            </a:r>
            <a:endParaRPr lang="zh-CN" altLang="en-US">
              <a:solidFill>
                <a:schemeClr val="tx1"/>
              </a:solidFill>
            </a:endParaRPr>
          </a:p>
          <a:p>
            <a:endParaRPr lang="zh-CN" altLang="en-US"/>
          </a:p>
        </p:txBody>
      </p:sp>
      <p:sp>
        <p:nvSpPr>
          <p:cNvPr id="5" name="圆角矩形 4"/>
          <p:cNvSpPr/>
          <p:nvPr userDrawn="1"/>
        </p:nvSpPr>
        <p:spPr>
          <a:xfrm>
            <a:off x="1399841" y="4725083"/>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zh-CN" b="1">
                <a:solidFill>
                  <a:srgbClr val="000000"/>
                </a:solidFill>
              </a:rPr>
              <a:t>Price Monitoring</a:t>
            </a:r>
            <a:endParaRPr lang="zh-CN" altLang="en-US" b="1">
              <a:solidFill>
                <a:srgbClr val="000000"/>
              </a:solidFill>
            </a:endParaRPr>
          </a:p>
        </p:txBody>
      </p:sp>
      <p:sp>
        <p:nvSpPr>
          <p:cNvPr id="6" name="圆角矩形 5"/>
          <p:cNvSpPr/>
          <p:nvPr userDrawn="1"/>
        </p:nvSpPr>
        <p:spPr>
          <a:xfrm>
            <a:off x="3710602" y="4725031"/>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Spread Detection</a:t>
            </a:r>
            <a:endParaRPr lang="zh-CN" altLang="en-US" b="1"/>
          </a:p>
        </p:txBody>
      </p:sp>
      <p:sp>
        <p:nvSpPr>
          <p:cNvPr id="7" name="圆角矩形 6"/>
          <p:cNvSpPr/>
          <p:nvPr userDrawn="1"/>
        </p:nvSpPr>
        <p:spPr>
          <a:xfrm>
            <a:off x="6021363" y="4725031"/>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Atomic Trading Execution</a:t>
            </a:r>
            <a:endParaRPr lang="zh-CN" altLang="en-US" b="1"/>
          </a:p>
        </p:txBody>
      </p:sp>
      <p:sp>
        <p:nvSpPr>
          <p:cNvPr id="8" name="圆角矩形 7"/>
          <p:cNvSpPr/>
          <p:nvPr userDrawn="1"/>
        </p:nvSpPr>
        <p:spPr>
          <a:xfrm>
            <a:off x="8332124" y="4725031"/>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Profit Settlement</a:t>
            </a:r>
            <a:endParaRPr lang="zh-CN" altLang="en-US" b="1"/>
          </a:p>
        </p:txBody>
      </p:sp>
      <p:sp>
        <p:nvSpPr>
          <p:cNvPr id="9" name="右箭头 8"/>
          <p:cNvSpPr/>
          <p:nvPr userDrawn="1"/>
        </p:nvSpPr>
        <p:spPr>
          <a:xfrm>
            <a:off x="3091807" y="4926411"/>
            <a:ext cx="794987"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0" name="右箭头 9"/>
          <p:cNvSpPr/>
          <p:nvPr userDrawn="1"/>
        </p:nvSpPr>
        <p:spPr>
          <a:xfrm>
            <a:off x="5317571" y="4926428"/>
            <a:ext cx="794987"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1" name="右箭头 10"/>
          <p:cNvSpPr/>
          <p:nvPr userDrawn="1"/>
        </p:nvSpPr>
        <p:spPr>
          <a:xfrm>
            <a:off x="7744733" y="4926428"/>
            <a:ext cx="794987"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3" name="文本框 12"/>
          <p:cNvSpPr txBox="1"/>
          <p:nvPr userDrawn="1"/>
        </p:nvSpPr>
        <p:spPr>
          <a:xfrm>
            <a:off x="3091756" y="5604817"/>
            <a:ext cx="5971540" cy="368300"/>
          </a:xfrm>
          <a:prstGeom prst="rect">
            <a:avLst/>
          </a:prstGeom>
        </p:spPr>
        <p:txBody>
          <a:bodyPr wrap="none" rtlCol="0">
            <a:spAutoFit/>
          </a:bodyPr>
          <a:p>
            <a:pPr algn="l"/>
            <a:r>
              <a:rPr lang="en-US" altLang="zh-CN"/>
              <a:t>Cross-Platform Arbitrage flow chart   (Time cycle&lt;500ms)</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2" name="文本框 1"/>
          <p:cNvSpPr txBox="1"/>
          <p:nvPr userDrawn="1"/>
        </p:nvSpPr>
        <p:spPr>
          <a:xfrm>
            <a:off x="810218" y="1075097"/>
            <a:ext cx="7582535" cy="4154170"/>
          </a:xfrm>
          <a:prstGeom prst="rect">
            <a:avLst/>
          </a:prstGeom>
        </p:spPr>
        <p:txBody>
          <a:bodyPr wrap="none" rtlCol="0">
            <a:spAutoFit/>
          </a:bodyPr>
          <a:p>
            <a:pPr algn="l"/>
            <a:r>
              <a:rPr lang="en-US" altLang="zh-CN" sz="2400" b="1">
                <a:solidFill>
                  <a:srgbClr val="DD613B"/>
                </a:solidFill>
              </a:rPr>
              <a:t>Triangular Arbitrage</a:t>
            </a:r>
            <a:endParaRPr lang="en-US" altLang="zh-CN" sz="2400" b="1">
              <a:solidFill>
                <a:srgbClr val="DD613B"/>
              </a:solidFill>
            </a:endParaRPr>
          </a:p>
          <a:p>
            <a:pPr algn="l"/>
            <a:endParaRPr lang="zh-CN" altLang="en-US" sz="2400" b="1">
              <a:solidFill>
                <a:srgbClr val="DD613B"/>
              </a:solidFill>
            </a:endParaRPr>
          </a:p>
          <a:p>
            <a:pPr algn="l"/>
            <a:r>
              <a:rPr lang="zh-CN" altLang="en-US" b="1">
                <a:solidFill>
                  <a:schemeClr val="tx1"/>
                </a:solidFill>
              </a:rPr>
              <a:t>Path construction algorithm</a:t>
            </a:r>
            <a:endParaRPr lang="zh-CN" altLang="en-US" b="1">
              <a:solidFill>
                <a:schemeClr val="tx1"/>
              </a:solidFill>
            </a:endParaRPr>
          </a:p>
          <a:p>
            <a:pPr indent="457200" algn="l"/>
            <a:r>
              <a:rPr lang="zh-CN" altLang="en-US">
                <a:solidFill>
                  <a:schemeClr val="tx1"/>
                </a:solidFill>
              </a:rPr>
              <a:t>Bellman Ford Improved Version for Detecting Negative Weight Rings</a:t>
            </a:r>
            <a:endParaRPr lang="zh-CN" altLang="en-US">
              <a:solidFill>
                <a:schemeClr val="tx1"/>
              </a:solidFill>
            </a:endParaRPr>
          </a:p>
          <a:p>
            <a:pPr indent="457200" algn="l"/>
            <a:r>
              <a:rPr lang="zh-CN" altLang="en-US">
                <a:solidFill>
                  <a:schemeClr val="tx1"/>
                </a:solidFill>
              </a:rPr>
              <a:t>Dynamically calculate sliding point/Gas cost</a:t>
            </a:r>
            <a:endParaRPr lang="zh-CN" altLang="en-US">
              <a:solidFill>
                <a:schemeClr val="tx1"/>
              </a:solidFill>
            </a:endParaRPr>
          </a:p>
          <a:p>
            <a:pPr algn="l"/>
            <a:endParaRPr lang="zh-CN" altLang="en-US">
              <a:solidFill>
                <a:schemeClr val="tx1"/>
              </a:solidFill>
            </a:endParaRPr>
          </a:p>
          <a:p>
            <a:pPr algn="l"/>
            <a:r>
              <a:rPr lang="zh-CN" altLang="en-US" b="1">
                <a:solidFill>
                  <a:schemeClr val="tx1"/>
                </a:solidFill>
              </a:rPr>
              <a:t>Case Comparison</a:t>
            </a:r>
            <a:endParaRPr lang="zh-CN" altLang="en-US" b="1">
              <a:solidFill>
                <a:schemeClr val="tx1"/>
              </a:solidFill>
            </a:endParaRPr>
          </a:p>
          <a:p>
            <a:pPr algn="l"/>
            <a:r>
              <a:rPr lang="zh-CN" altLang="en-US">
                <a:solidFill>
                  <a:schemeClr val="tx1"/>
                </a:solidFill>
              </a:rPr>
              <a:t>✔️  BZx attack (profit 1193 ETH)✖️  Normal path failure rate 42% (due to slippage)</a:t>
            </a:r>
            <a:endParaRPr lang="zh-CN" altLang="en-US">
              <a:solidFill>
                <a:schemeClr val="tx1"/>
              </a:solidFill>
            </a:endParaRPr>
          </a:p>
          <a:p>
            <a:pPr algn="l"/>
            <a:endParaRPr lang="zh-CN" altLang="en-US">
              <a:solidFill>
                <a:schemeClr val="tx1"/>
              </a:solidFill>
            </a:endParaRPr>
          </a:p>
          <a:p>
            <a:pPr algn="l"/>
            <a:r>
              <a:rPr lang="zh-CN" altLang="en-US" b="1">
                <a:solidFill>
                  <a:schemeClr val="tx1"/>
                </a:solidFill>
              </a:rPr>
              <a:t>Market impact</a:t>
            </a:r>
            <a:endParaRPr lang="zh-CN" altLang="en-US" b="1">
              <a:solidFill>
                <a:schemeClr val="tx1"/>
              </a:solidFill>
            </a:endParaRPr>
          </a:p>
          <a:p>
            <a:pPr indent="457200" algn="l"/>
            <a:r>
              <a:rPr lang="zh-CN" altLang="en-US">
                <a:solidFill>
                  <a:schemeClr val="tx1"/>
                </a:solidFill>
              </a:rPr>
              <a:t>Improve price consistency (deviation ↓ 81%)</a:t>
            </a:r>
            <a:endParaRPr lang="zh-CN" altLang="en-US">
              <a:solidFill>
                <a:schemeClr val="tx1"/>
              </a:solidFill>
            </a:endParaRPr>
          </a:p>
          <a:p>
            <a:pPr lvl="1" algn="l"/>
            <a:r>
              <a:rPr lang="zh-CN" altLang="en-US">
                <a:solidFill>
                  <a:schemeClr val="tx1"/>
                </a:solidFill>
              </a:rPr>
              <a:t>Consume 15% of network gas resources</a:t>
            </a:r>
            <a:endParaRPr lang="zh-CN" altLang="en-US">
              <a:solidFill>
                <a:schemeClr val="tx1"/>
              </a:solidFill>
            </a:endParaRPr>
          </a:p>
          <a:p>
            <a:pPr algn="l"/>
            <a:endParaRPr lang="zh-CN" altLang="en-US"/>
          </a:p>
        </p:txBody>
      </p:sp>
      <p:sp>
        <p:nvSpPr>
          <p:cNvPr id="5" name="圆角矩形 4"/>
          <p:cNvSpPr/>
          <p:nvPr userDrawn="1"/>
        </p:nvSpPr>
        <p:spPr>
          <a:xfrm>
            <a:off x="7261938" y="2860892"/>
            <a:ext cx="1155381" cy="688989"/>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zh-CN" b="1">
                <a:solidFill>
                  <a:srgbClr val="000000"/>
                </a:solidFill>
              </a:rPr>
              <a:t>ETH</a:t>
            </a:r>
            <a:endParaRPr lang="en-US" altLang="zh-CN" b="1">
              <a:solidFill>
                <a:srgbClr val="000000"/>
              </a:solidFill>
            </a:endParaRPr>
          </a:p>
        </p:txBody>
      </p:sp>
      <p:sp>
        <p:nvSpPr>
          <p:cNvPr id="6" name="圆角矩形 5"/>
          <p:cNvSpPr/>
          <p:nvPr userDrawn="1"/>
        </p:nvSpPr>
        <p:spPr>
          <a:xfrm>
            <a:off x="8364319" y="3951099"/>
            <a:ext cx="1155381" cy="688989"/>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zh-CN" b="1">
                <a:solidFill>
                  <a:srgbClr val="000000"/>
                </a:solidFill>
              </a:rPr>
              <a:t>USDC</a:t>
            </a:r>
            <a:endParaRPr lang="en-US" altLang="zh-CN" b="1">
              <a:solidFill>
                <a:srgbClr val="000000"/>
              </a:solidFill>
            </a:endParaRPr>
          </a:p>
        </p:txBody>
      </p:sp>
      <p:sp>
        <p:nvSpPr>
          <p:cNvPr id="7" name="圆角矩形 6"/>
          <p:cNvSpPr/>
          <p:nvPr userDrawn="1"/>
        </p:nvSpPr>
        <p:spPr>
          <a:xfrm>
            <a:off x="9444710" y="2860892"/>
            <a:ext cx="1155381" cy="688989"/>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zh-CN" b="1">
                <a:solidFill>
                  <a:srgbClr val="000000"/>
                </a:solidFill>
              </a:rPr>
              <a:t>DAI</a:t>
            </a:r>
            <a:endParaRPr lang="en-US" altLang="zh-CN" b="1">
              <a:solidFill>
                <a:srgbClr val="000000"/>
              </a:solidFill>
            </a:endParaRPr>
          </a:p>
        </p:txBody>
      </p:sp>
      <p:sp>
        <p:nvSpPr>
          <p:cNvPr id="8" name="上弧形箭头 7"/>
          <p:cNvSpPr/>
          <p:nvPr userDrawn="1"/>
        </p:nvSpPr>
        <p:spPr>
          <a:xfrm>
            <a:off x="7728330" y="2108305"/>
            <a:ext cx="2427359" cy="752587"/>
          </a:xfrm>
          <a:prstGeom prst="curved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9" name="上弧形箭头 8"/>
          <p:cNvSpPr/>
          <p:nvPr userDrawn="1"/>
        </p:nvSpPr>
        <p:spPr>
          <a:xfrm rot="8040000">
            <a:off x="9408581" y="3817759"/>
            <a:ext cx="1392485" cy="790138"/>
          </a:xfrm>
          <a:prstGeom prst="curved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0" name="上弧形箭头 9"/>
          <p:cNvSpPr/>
          <p:nvPr userDrawn="1"/>
        </p:nvSpPr>
        <p:spPr>
          <a:xfrm rot="13920000">
            <a:off x="7055223" y="3743362"/>
            <a:ext cx="1392485" cy="790138"/>
          </a:xfrm>
          <a:prstGeom prst="curved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1" name="文本框 10"/>
          <p:cNvSpPr txBox="1"/>
          <p:nvPr userDrawn="1"/>
        </p:nvSpPr>
        <p:spPr>
          <a:xfrm>
            <a:off x="7452735" y="4988064"/>
            <a:ext cx="3221990" cy="368300"/>
          </a:xfrm>
          <a:prstGeom prst="rect">
            <a:avLst/>
          </a:prstGeom>
        </p:spPr>
        <p:txBody>
          <a:bodyPr wrap="none" rtlCol="0">
            <a:spAutoFit/>
          </a:bodyPr>
          <a:p>
            <a:r>
              <a:rPr lang="en-US" altLang="zh-CN"/>
              <a:t>Triangular Arbitrage Path Map</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2" name="文本框 1"/>
          <p:cNvSpPr txBox="1"/>
          <p:nvPr userDrawn="1"/>
        </p:nvSpPr>
        <p:spPr>
          <a:xfrm>
            <a:off x="1103442" y="1089764"/>
            <a:ext cx="7040880" cy="4154170"/>
          </a:xfrm>
          <a:prstGeom prst="rect">
            <a:avLst/>
          </a:prstGeom>
        </p:spPr>
        <p:txBody>
          <a:bodyPr wrap="none" rtlCol="0">
            <a:spAutoFit/>
          </a:bodyPr>
          <a:p>
            <a:pPr algn="l"/>
            <a:r>
              <a:rPr lang="en-US" altLang="zh-CN" sz="2400" b="1">
                <a:solidFill>
                  <a:srgbClr val="DD613B"/>
                </a:solidFill>
              </a:rPr>
              <a:t>Flash Loan Arbitrage</a:t>
            </a:r>
            <a:endParaRPr lang="en-US" altLang="zh-CN" sz="2400" b="1">
              <a:solidFill>
                <a:srgbClr val="DD613B"/>
              </a:solidFill>
            </a:endParaRPr>
          </a:p>
          <a:p>
            <a:pPr algn="l"/>
            <a:endParaRPr lang="en-US" altLang="zh-CN" sz="2400" b="1">
              <a:solidFill>
                <a:srgbClr val="DD613B"/>
              </a:solidFill>
            </a:endParaRPr>
          </a:p>
          <a:p>
            <a:pPr algn="l"/>
            <a:r>
              <a:rPr lang="zh-CN" altLang="en-US" b="1">
                <a:solidFill>
                  <a:schemeClr val="tx1"/>
                </a:solidFill>
              </a:rPr>
              <a:t>Technical feature</a:t>
            </a:r>
            <a:endParaRPr lang="zh-CN" altLang="en-US" b="1">
              <a:solidFill>
                <a:schemeClr val="tx1"/>
              </a:solidFill>
            </a:endParaRPr>
          </a:p>
          <a:p>
            <a:pPr indent="457200" algn="l"/>
            <a:r>
              <a:rPr lang="zh-CN" altLang="en-US">
                <a:solidFill>
                  <a:schemeClr val="tx1"/>
                </a:solidFill>
              </a:rPr>
              <a:t>Unsecured atomic operation (borrowing transaction repayment)</a:t>
            </a:r>
            <a:endParaRPr lang="zh-CN" altLang="en-US">
              <a:solidFill>
                <a:schemeClr val="tx1"/>
              </a:solidFill>
            </a:endParaRPr>
          </a:p>
          <a:p>
            <a:pPr indent="457200" algn="l"/>
            <a:r>
              <a:rPr lang="zh-CN" altLang="en-US">
                <a:solidFill>
                  <a:schemeClr val="tx1"/>
                </a:solidFill>
              </a:rPr>
              <a:t>Average return rate of 300-800% per transaction</a:t>
            </a:r>
            <a:endParaRPr lang="zh-CN" altLang="en-US">
              <a:solidFill>
                <a:schemeClr val="tx1"/>
              </a:solidFill>
            </a:endParaRPr>
          </a:p>
          <a:p>
            <a:pPr algn="l"/>
            <a:endParaRPr lang="zh-CN" altLang="en-US">
              <a:solidFill>
                <a:schemeClr val="tx1"/>
              </a:solidFill>
            </a:endParaRPr>
          </a:p>
          <a:p>
            <a:pPr algn="l"/>
            <a:r>
              <a:rPr lang="zh-CN" altLang="en-US" b="1">
                <a:solidFill>
                  <a:schemeClr val="tx1"/>
                </a:solidFill>
              </a:rPr>
              <a:t>Classic case</a:t>
            </a:r>
            <a:endParaRPr lang="zh-CN" altLang="en-US" b="1">
              <a:solidFill>
                <a:schemeClr val="tx1"/>
              </a:solidFill>
            </a:endParaRPr>
          </a:p>
          <a:p>
            <a:pPr indent="457200" algn="l"/>
            <a:r>
              <a:rPr lang="zh-CN" altLang="en-US">
                <a:solidFill>
                  <a:schemeClr val="tx1"/>
                </a:solidFill>
              </a:rPr>
              <a:t>BZx attack ($1M profit)</a:t>
            </a:r>
            <a:endParaRPr lang="zh-CN" altLang="en-US">
              <a:solidFill>
                <a:schemeClr val="tx1"/>
              </a:solidFill>
            </a:endParaRPr>
          </a:p>
          <a:p>
            <a:pPr indent="457200" algn="l"/>
            <a:r>
              <a:rPr lang="zh-CN" altLang="en-US">
                <a:solidFill>
                  <a:schemeClr val="tx1"/>
                </a:solidFill>
              </a:rPr>
              <a:t>PancakeSwap cross chain arbitrage (3.5% return)</a:t>
            </a:r>
            <a:endParaRPr lang="zh-CN" altLang="en-US">
              <a:solidFill>
                <a:schemeClr val="tx1"/>
              </a:solidFill>
            </a:endParaRPr>
          </a:p>
          <a:p>
            <a:pPr algn="l"/>
            <a:endParaRPr lang="zh-CN" altLang="en-US">
              <a:solidFill>
                <a:schemeClr val="tx1"/>
              </a:solidFill>
            </a:endParaRPr>
          </a:p>
          <a:p>
            <a:pPr algn="l"/>
            <a:r>
              <a:rPr lang="zh-CN" altLang="en-US" b="1">
                <a:solidFill>
                  <a:schemeClr val="tx1"/>
                </a:solidFill>
              </a:rPr>
              <a:t>Systemic risk</a:t>
            </a:r>
            <a:endParaRPr lang="zh-CN" altLang="en-US" b="1">
              <a:solidFill>
                <a:schemeClr val="tx1"/>
              </a:solidFill>
            </a:endParaRPr>
          </a:p>
          <a:p>
            <a:pPr indent="457200" algn="l"/>
            <a:r>
              <a:rPr lang="zh-CN" altLang="en-US">
                <a:solidFill>
                  <a:schemeClr val="tx1"/>
                </a:solidFill>
              </a:rPr>
              <a:t>32% of transactions failed due to contract vulnerabilities</a:t>
            </a:r>
            <a:endParaRPr lang="zh-CN" altLang="en-US">
              <a:solidFill>
                <a:schemeClr val="tx1"/>
              </a:solidFill>
            </a:endParaRPr>
          </a:p>
          <a:p>
            <a:pPr indent="457200" algn="l"/>
            <a:r>
              <a:rPr lang="zh-CN" altLang="en-US">
                <a:solidFill>
                  <a:schemeClr val="tx1"/>
                </a:solidFill>
              </a:rPr>
              <a:t>Involving 5.7 protocols/time</a:t>
            </a:r>
            <a:endParaRPr lang="zh-CN" altLang="en-US"/>
          </a:p>
          <a:p>
            <a:pPr algn="l"/>
            <a:endParaRPr lang="zh-CN" altLang="en-US"/>
          </a:p>
        </p:txBody>
      </p:sp>
      <p:sp>
        <p:nvSpPr>
          <p:cNvPr id="5" name="圆角矩形 4"/>
          <p:cNvSpPr/>
          <p:nvPr userDrawn="1"/>
        </p:nvSpPr>
        <p:spPr>
          <a:xfrm>
            <a:off x="2057030" y="5012974"/>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T0: Borrowing</a:t>
            </a:r>
            <a:endParaRPr lang="zh-CN" altLang="en-US"/>
          </a:p>
        </p:txBody>
      </p:sp>
      <p:sp>
        <p:nvSpPr>
          <p:cNvPr id="3" name="圆角矩形 2"/>
          <p:cNvSpPr/>
          <p:nvPr userDrawn="1"/>
        </p:nvSpPr>
        <p:spPr>
          <a:xfrm>
            <a:off x="4548384" y="5012974"/>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T1: Arbitrage Operation</a:t>
            </a:r>
            <a:endParaRPr lang="zh-CN" altLang="en-US"/>
          </a:p>
        </p:txBody>
      </p:sp>
      <p:sp>
        <p:nvSpPr>
          <p:cNvPr id="6" name="圆角矩形 5"/>
          <p:cNvSpPr/>
          <p:nvPr userDrawn="1"/>
        </p:nvSpPr>
        <p:spPr>
          <a:xfrm>
            <a:off x="7038550" y="5012974"/>
            <a:ext cx="1791370" cy="731388"/>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T2: Repayment</a:t>
            </a:r>
            <a:endParaRPr lang="zh-CN" altLang="en-US"/>
          </a:p>
        </p:txBody>
      </p:sp>
      <p:sp>
        <p:nvSpPr>
          <p:cNvPr id="9" name="右箭头 8"/>
          <p:cNvSpPr/>
          <p:nvPr userDrawn="1"/>
        </p:nvSpPr>
        <p:spPr>
          <a:xfrm>
            <a:off x="3774596" y="5214371"/>
            <a:ext cx="879786"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7" name="右箭头 6"/>
          <p:cNvSpPr/>
          <p:nvPr userDrawn="1"/>
        </p:nvSpPr>
        <p:spPr>
          <a:xfrm>
            <a:off x="6244157" y="5214370"/>
            <a:ext cx="879786"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8" name="文本框 7"/>
          <p:cNvSpPr txBox="1"/>
          <p:nvPr userDrawn="1"/>
        </p:nvSpPr>
        <p:spPr>
          <a:xfrm>
            <a:off x="2619015" y="5850360"/>
            <a:ext cx="7842885" cy="368300"/>
          </a:xfrm>
          <a:prstGeom prst="rect">
            <a:avLst/>
          </a:prstGeom>
        </p:spPr>
        <p:txBody>
          <a:bodyPr wrap="none" rtlCol="0">
            <a:spAutoFit/>
          </a:bodyPr>
          <a:p>
            <a:r>
              <a:rPr lang="en-US" altLang="zh-CN"/>
              <a:t>Flash Loan Sequence Chart	(must be T2&gt;T1, otherwise full rollback)</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2" name="文本框 1"/>
          <p:cNvSpPr txBox="1"/>
          <p:nvPr userDrawn="1"/>
        </p:nvSpPr>
        <p:spPr>
          <a:xfrm>
            <a:off x="965644" y="1072748"/>
            <a:ext cx="5986145" cy="2768600"/>
          </a:xfrm>
          <a:prstGeom prst="rect">
            <a:avLst/>
          </a:prstGeom>
        </p:spPr>
        <p:txBody>
          <a:bodyPr wrap="none" rtlCol="0">
            <a:spAutoFit/>
          </a:bodyPr>
          <a:p>
            <a:pPr algn="l"/>
            <a:r>
              <a:rPr lang="en-US" altLang="zh-CN" sz="2400" b="1">
                <a:solidFill>
                  <a:srgbClr val="DD613B"/>
                </a:solidFill>
              </a:rPr>
              <a:t>Oracle-Based Arbitrage</a:t>
            </a:r>
            <a:endParaRPr lang="en-US" altLang="zh-CN" sz="2400" b="1">
              <a:solidFill>
                <a:srgbClr val="DD613B"/>
              </a:solidFill>
            </a:endParaRPr>
          </a:p>
          <a:p>
            <a:pPr algn="l"/>
            <a:endParaRPr lang="en-US" altLang="zh-CN" sz="2400" b="1">
              <a:solidFill>
                <a:srgbClr val="DD613B"/>
              </a:solidFill>
            </a:endParaRPr>
          </a:p>
          <a:p>
            <a:pPr algn="l"/>
            <a:r>
              <a:rPr lang="zh-CN" altLang="en-US" b="1">
                <a:solidFill>
                  <a:schemeClr val="tx1"/>
                </a:solidFill>
              </a:rPr>
              <a:t>Attack mode</a:t>
            </a:r>
            <a:endParaRPr lang="zh-CN" altLang="en-US" b="1">
              <a:solidFill>
                <a:schemeClr val="tx1"/>
              </a:solidFill>
            </a:endParaRPr>
          </a:p>
          <a:p>
            <a:pPr indent="457200" algn="l"/>
            <a:r>
              <a:rPr lang="zh-CN" altLang="en-US">
                <a:solidFill>
                  <a:schemeClr val="tx1"/>
                </a:solidFill>
              </a:rPr>
              <a:t>Time difference arbitrage (Chainlink vs OSM latency)</a:t>
            </a:r>
            <a:endParaRPr lang="zh-CN" altLang="en-US">
              <a:solidFill>
                <a:schemeClr val="tx1"/>
              </a:solidFill>
            </a:endParaRPr>
          </a:p>
          <a:p>
            <a:pPr indent="457200" algn="l"/>
            <a:r>
              <a:rPr lang="zh-CN" altLang="en-US">
                <a:solidFill>
                  <a:schemeClr val="tx1"/>
                </a:solidFill>
              </a:rPr>
              <a:t>TWAP manipulation (Alpha Finance loss of $36M)</a:t>
            </a:r>
            <a:endParaRPr lang="zh-CN" altLang="en-US">
              <a:solidFill>
                <a:schemeClr val="tx1"/>
              </a:solidFill>
            </a:endParaRPr>
          </a:p>
          <a:p>
            <a:pPr algn="l"/>
            <a:r>
              <a:rPr lang="zh-CN" altLang="en-US" b="1">
                <a:solidFill>
                  <a:schemeClr val="tx1"/>
                </a:solidFill>
              </a:rPr>
              <a:t>Defense measures</a:t>
            </a:r>
            <a:endParaRPr lang="zh-CN" altLang="en-US" b="1">
              <a:solidFill>
                <a:schemeClr val="tx1"/>
              </a:solidFill>
            </a:endParaRPr>
          </a:p>
          <a:p>
            <a:pPr indent="457200" algn="l"/>
            <a:r>
              <a:rPr lang="zh-CN" altLang="en-US">
                <a:solidFill>
                  <a:schemeClr val="tx1"/>
                </a:solidFill>
              </a:rPr>
              <a:t>Multi data source validation (such as MakerDAO)</a:t>
            </a:r>
            <a:endParaRPr lang="zh-CN" altLang="en-US">
              <a:solidFill>
                <a:schemeClr val="tx1"/>
              </a:solidFill>
            </a:endParaRPr>
          </a:p>
          <a:p>
            <a:pPr indent="457200" algn="l"/>
            <a:r>
              <a:rPr lang="zh-CN" altLang="en-US">
                <a:solidFill>
                  <a:schemeClr val="tx1"/>
                </a:solidFill>
              </a:rPr>
              <a:t>Outlier detection algorithm</a:t>
            </a:r>
            <a:endParaRPr lang="zh-CN" altLang="en-US"/>
          </a:p>
          <a:p>
            <a:pPr algn="l"/>
            <a:endParaRPr lang="zh-CN" altLang="en-US"/>
          </a:p>
        </p:txBody>
      </p:sp>
      <p:sp>
        <p:nvSpPr>
          <p:cNvPr id="5" name="圆角矩形 4"/>
          <p:cNvSpPr/>
          <p:nvPr userDrawn="1"/>
        </p:nvSpPr>
        <p:spPr>
          <a:xfrm>
            <a:off x="2808635" y="3959881"/>
            <a:ext cx="2300161" cy="487592"/>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Single Data Source</a:t>
            </a:r>
            <a:endParaRPr lang="zh-CN" altLang="en-US"/>
          </a:p>
        </p:txBody>
      </p:sp>
      <p:sp>
        <p:nvSpPr>
          <p:cNvPr id="3" name="圆角矩形 2"/>
          <p:cNvSpPr/>
          <p:nvPr userDrawn="1"/>
        </p:nvSpPr>
        <p:spPr>
          <a:xfrm>
            <a:off x="2925233" y="4850069"/>
            <a:ext cx="2066965" cy="487592"/>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en-US" b="1">
                <a:solidFill>
                  <a:srgbClr val="000000"/>
                </a:solidFill>
              </a:rPr>
              <a:t>×</a:t>
            </a:r>
            <a:r>
              <a:rPr lang="zh-CN" altLang="en-US" b="1">
                <a:solidFill>
                  <a:srgbClr val="000000"/>
                </a:solidFill>
              </a:rPr>
              <a:t>  Manipulated</a:t>
            </a:r>
            <a:endParaRPr lang="zh-CN" altLang="en-US"/>
          </a:p>
        </p:txBody>
      </p:sp>
      <p:sp>
        <p:nvSpPr>
          <p:cNvPr id="6" name="圆角矩形 5"/>
          <p:cNvSpPr/>
          <p:nvPr userDrawn="1"/>
        </p:nvSpPr>
        <p:spPr>
          <a:xfrm>
            <a:off x="5968166" y="3959881"/>
            <a:ext cx="3413142" cy="487592"/>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en-US" altLang="zh-CN" b="1">
                <a:solidFill>
                  <a:srgbClr val="000000"/>
                </a:solidFill>
              </a:rPr>
              <a:t>Chainlink+Band+Uniswap TWAP</a:t>
            </a:r>
            <a:endParaRPr lang="en-US" altLang="zh-CN" b="1">
              <a:solidFill>
                <a:srgbClr val="000000"/>
              </a:solidFill>
            </a:endParaRPr>
          </a:p>
        </p:txBody>
      </p:sp>
      <p:sp>
        <p:nvSpPr>
          <p:cNvPr id="7" name="圆角矩形 6"/>
          <p:cNvSpPr/>
          <p:nvPr userDrawn="1"/>
        </p:nvSpPr>
        <p:spPr>
          <a:xfrm>
            <a:off x="6641213" y="4850055"/>
            <a:ext cx="2066965" cy="487592"/>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 </a:t>
            </a:r>
            <a:r>
              <a:rPr lang="en-US" altLang="zh-CN" b="1">
                <a:solidFill>
                  <a:srgbClr val="000000"/>
                </a:solidFill>
              </a:rPr>
              <a:t>√ </a:t>
            </a:r>
            <a:r>
              <a:rPr lang="zh-CN" altLang="en-US" b="1">
                <a:solidFill>
                  <a:srgbClr val="000000"/>
                </a:solidFill>
              </a:rPr>
              <a:t> Security</a:t>
            </a:r>
            <a:endParaRPr lang="zh-CN" altLang="en-US"/>
          </a:p>
        </p:txBody>
      </p:sp>
      <p:sp>
        <p:nvSpPr>
          <p:cNvPr id="8" name="下箭头 7"/>
          <p:cNvSpPr/>
          <p:nvPr userDrawn="1"/>
        </p:nvSpPr>
        <p:spPr>
          <a:xfrm>
            <a:off x="3752443" y="4366067"/>
            <a:ext cx="360394" cy="540591"/>
          </a:xfrm>
          <a:prstGeom prst="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9" name="下箭头 8"/>
          <p:cNvSpPr/>
          <p:nvPr userDrawn="1"/>
        </p:nvSpPr>
        <p:spPr>
          <a:xfrm>
            <a:off x="7494498" y="4366067"/>
            <a:ext cx="360394" cy="540591"/>
          </a:xfrm>
          <a:prstGeom prst="down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0" name="文本框 9"/>
          <p:cNvSpPr txBox="1"/>
          <p:nvPr userDrawn="1"/>
        </p:nvSpPr>
        <p:spPr>
          <a:xfrm>
            <a:off x="3989012" y="5542647"/>
            <a:ext cx="3865880" cy="368300"/>
          </a:xfrm>
          <a:prstGeom prst="rect">
            <a:avLst/>
          </a:prstGeom>
        </p:spPr>
        <p:txBody>
          <a:bodyPr wrap="none" rtlCol="0">
            <a:spAutoFit/>
          </a:bodyPr>
          <a:p>
            <a:r>
              <a:rPr lang="en-US" altLang="zh-CN"/>
              <a:t>Oracle Data Flow Comparison Chart</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sp>
        <p:nvSpPr>
          <p:cNvPr id="2" name="文本框 1"/>
          <p:cNvSpPr txBox="1"/>
          <p:nvPr userDrawn="1"/>
        </p:nvSpPr>
        <p:spPr>
          <a:xfrm>
            <a:off x="714968" y="1101322"/>
            <a:ext cx="5770880" cy="2768600"/>
          </a:xfrm>
          <a:prstGeom prst="rect">
            <a:avLst/>
          </a:prstGeom>
        </p:spPr>
        <p:txBody>
          <a:bodyPr wrap="none" rtlCol="0">
            <a:spAutoFit/>
          </a:bodyPr>
          <a:p>
            <a:pPr algn="l"/>
            <a:r>
              <a:rPr lang="en-US" altLang="zh-CN" sz="2400" b="1">
                <a:solidFill>
                  <a:srgbClr val="DD613B"/>
                </a:solidFill>
              </a:rPr>
              <a:t>Emerging Arbitrage Forms</a:t>
            </a:r>
            <a:endParaRPr lang="en-US" altLang="zh-CN" sz="2400" b="1">
              <a:solidFill>
                <a:srgbClr val="DD613B"/>
              </a:solidFill>
            </a:endParaRPr>
          </a:p>
          <a:p>
            <a:pPr algn="l"/>
            <a:endParaRPr lang="en-US" altLang="zh-CN" sz="2400" b="1">
              <a:solidFill>
                <a:srgbClr val="DD613B"/>
              </a:solidFill>
            </a:endParaRPr>
          </a:p>
          <a:p>
            <a:pPr algn="l"/>
            <a:r>
              <a:rPr lang="zh-CN" altLang="en-US" b="1">
                <a:solidFill>
                  <a:schemeClr val="tx1"/>
                </a:solidFill>
              </a:rPr>
              <a:t>Innovation strategy</a:t>
            </a:r>
            <a:endParaRPr lang="zh-CN" altLang="en-US" b="1">
              <a:solidFill>
                <a:schemeClr val="tx1"/>
              </a:solidFill>
            </a:endParaRPr>
          </a:p>
          <a:p>
            <a:pPr indent="457200" algn="l"/>
            <a:r>
              <a:rPr lang="zh-CN" altLang="en-US">
                <a:solidFill>
                  <a:schemeClr val="tx1"/>
                </a:solidFill>
              </a:rPr>
              <a:t>Multi chain arbitrage (Ethereum ARM spread)</a:t>
            </a:r>
            <a:endParaRPr lang="zh-CN" altLang="en-US">
              <a:solidFill>
                <a:schemeClr val="tx1"/>
              </a:solidFill>
            </a:endParaRPr>
          </a:p>
          <a:p>
            <a:pPr indent="457200" algn="l"/>
            <a:r>
              <a:rPr lang="zh-CN" altLang="en-US">
                <a:solidFill>
                  <a:schemeClr val="tx1"/>
                </a:solidFill>
              </a:rPr>
              <a:t>MEV arbitrage (sandwich attacks account for 68%)</a:t>
            </a:r>
            <a:endParaRPr lang="zh-CN" altLang="en-US">
              <a:solidFill>
                <a:schemeClr val="tx1"/>
              </a:solidFill>
            </a:endParaRPr>
          </a:p>
          <a:p>
            <a:pPr algn="l"/>
            <a:r>
              <a:rPr lang="zh-CN" altLang="en-US" b="1">
                <a:solidFill>
                  <a:schemeClr val="tx1"/>
                </a:solidFill>
              </a:rPr>
              <a:t>Technical challenges</a:t>
            </a:r>
            <a:endParaRPr lang="zh-CN" altLang="en-US" b="1">
              <a:solidFill>
                <a:schemeClr val="tx1"/>
              </a:solidFill>
            </a:endParaRPr>
          </a:p>
          <a:p>
            <a:pPr lvl="1" algn="l"/>
            <a:r>
              <a:rPr lang="zh-CN" altLang="en-US">
                <a:solidFill>
                  <a:schemeClr val="tx1"/>
                </a:solidFill>
              </a:rPr>
              <a:t>Cross chain atomicity (success rate&lt;50%)</a:t>
            </a:r>
            <a:endParaRPr lang="zh-CN" altLang="en-US">
              <a:solidFill>
                <a:schemeClr val="tx1"/>
              </a:solidFill>
            </a:endParaRPr>
          </a:p>
          <a:p>
            <a:pPr indent="457200" algn="l"/>
            <a:r>
              <a:rPr lang="zh-CN" altLang="en-US">
                <a:solidFill>
                  <a:schemeClr val="tx1"/>
                </a:solidFill>
              </a:rPr>
              <a:t>Validators collude with risks</a:t>
            </a:r>
            <a:endParaRPr lang="zh-CN" altLang="en-US">
              <a:solidFill>
                <a:schemeClr val="tx1"/>
              </a:solidFill>
            </a:endParaRPr>
          </a:p>
          <a:p>
            <a:pPr algn="l"/>
            <a:endParaRPr lang="zh-CN" altLang="en-US"/>
          </a:p>
        </p:txBody>
      </p:sp>
      <p:sp>
        <p:nvSpPr>
          <p:cNvPr id="5" name="圆角矩形 4"/>
          <p:cNvSpPr/>
          <p:nvPr userDrawn="1"/>
        </p:nvSpPr>
        <p:spPr>
          <a:xfrm>
            <a:off x="2236245" y="3938681"/>
            <a:ext cx="1717171" cy="763187"/>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Ethereum buy at low price</a:t>
            </a:r>
            <a:endParaRPr lang="zh-CN" altLang="en-US"/>
          </a:p>
        </p:txBody>
      </p:sp>
      <p:sp>
        <p:nvSpPr>
          <p:cNvPr id="6" name="圆角矩形 5"/>
          <p:cNvSpPr/>
          <p:nvPr userDrawn="1"/>
        </p:nvSpPr>
        <p:spPr>
          <a:xfrm>
            <a:off x="4621007" y="3938682"/>
            <a:ext cx="1717171" cy="763187"/>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Cross chain bridge transfer</a:t>
            </a:r>
            <a:endParaRPr lang="zh-CN" altLang="en-US"/>
          </a:p>
        </p:txBody>
      </p:sp>
      <p:sp>
        <p:nvSpPr>
          <p:cNvPr id="7" name="圆角矩形 6"/>
          <p:cNvSpPr/>
          <p:nvPr userDrawn="1"/>
        </p:nvSpPr>
        <p:spPr>
          <a:xfrm>
            <a:off x="7005967" y="3938682"/>
            <a:ext cx="1717171" cy="763187"/>
          </a:xfrm>
          <a:prstGeom prst="roundRect">
            <a:avLst/>
          </a:prstGeom>
          <a:solidFill>
            <a:srgbClr val="E2E6E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r>
              <a:rPr lang="zh-CN" altLang="en-US" b="1">
                <a:solidFill>
                  <a:srgbClr val="000000"/>
                </a:solidFill>
              </a:rPr>
              <a:t>Arbitrarum sell at high price</a:t>
            </a:r>
            <a:endParaRPr lang="zh-CN" altLang="en-US"/>
          </a:p>
        </p:txBody>
      </p:sp>
      <p:sp>
        <p:nvSpPr>
          <p:cNvPr id="9" name="右箭头 8"/>
          <p:cNvSpPr/>
          <p:nvPr userDrawn="1"/>
        </p:nvSpPr>
        <p:spPr>
          <a:xfrm>
            <a:off x="3848795" y="4155978"/>
            <a:ext cx="879786"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8" name="右箭头 7"/>
          <p:cNvSpPr/>
          <p:nvPr userDrawn="1"/>
        </p:nvSpPr>
        <p:spPr>
          <a:xfrm>
            <a:off x="6265554" y="4155978"/>
            <a:ext cx="879786" cy="328594"/>
          </a:xfrm>
          <a:prstGeom prst="rightArrow">
            <a:avLst/>
          </a:prstGeom>
          <a:solidFill>
            <a:srgbClr val="F8CBAD">
              <a:alpha val="100000"/>
            </a:srgbClr>
          </a:solidFill>
          <a:ln w="12700" cap="flat" cmpd="sng" algn="ctr">
            <a:solidFill>
              <a:srgbClr val="AEB5C0">
                <a:alpha val="100000"/>
              </a:srgbClr>
            </a:solid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endParaRPr>
          </a:p>
        </p:txBody>
      </p:sp>
      <p:sp>
        <p:nvSpPr>
          <p:cNvPr id="10" name="文本框 9"/>
          <p:cNvSpPr txBox="1"/>
          <p:nvPr userDrawn="1"/>
        </p:nvSpPr>
        <p:spPr>
          <a:xfrm>
            <a:off x="3657999" y="4760168"/>
            <a:ext cx="4107180" cy="368300"/>
          </a:xfrm>
          <a:prstGeom prst="rect">
            <a:avLst/>
          </a:prstGeom>
        </p:spPr>
        <p:txBody>
          <a:bodyPr wrap="none" rtlCol="0">
            <a:spAutoFit/>
          </a:bodyPr>
          <a:p>
            <a:r>
              <a:rPr lang="en-US" altLang="zh-CN"/>
              <a:t>Cross chain arbitrage process diagram</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buClrTx/>
              <a:buSzTx/>
            </a:pPr>
            <a:r>
              <a:rPr lang="en-US" altLang="zh-CN" sz="2800" b="1" dirty="0">
                <a:solidFill>
                  <a:srgbClr val="DD613B"/>
                </a:solidFill>
                <a:latin typeface="+mj-lt"/>
                <a:ea typeface="+mj-ea"/>
                <a:cs typeface="+mj-cs"/>
              </a:rPr>
              <a:t>DeFi Arbitrage Strategies</a:t>
            </a:r>
            <a:endParaRPr lang="en-US" altLang="zh-CN" sz="2800" b="1" dirty="0">
              <a:solidFill>
                <a:srgbClr val="DD613B"/>
              </a:solidFill>
              <a:latin typeface="+mj-lt"/>
              <a:ea typeface="+mj-ea"/>
              <a:cs typeface="+mj-cs"/>
              <a:sym typeface="+mn-ea"/>
            </a:endParaRPr>
          </a:p>
        </p:txBody>
      </p:sp>
      <p:graphicFrame>
        <p:nvGraphicFramePr>
          <p:cNvPr id="3" name="表格 2"/>
          <p:cNvGraphicFramePr/>
          <p:nvPr/>
        </p:nvGraphicFramePr>
        <p:xfrm>
          <a:off x="335937" y="997373"/>
          <a:ext cx="9911080" cy="5117465"/>
        </p:xfrm>
        <a:graphic>
          <a:graphicData uri="http://schemas.openxmlformats.org/drawingml/2006/table">
            <a:tbl>
              <a:tblPr/>
              <a:tblGrid>
                <a:gridCol w="1734820"/>
                <a:gridCol w="3845560"/>
                <a:gridCol w="4330700"/>
              </a:tblGrid>
              <a:tr h="594360">
                <a:tc>
                  <a:txBody>
                    <a:bodyPr/>
                    <a:p>
                      <a:pPr indent="0">
                        <a:buNone/>
                      </a:pPr>
                      <a:r>
                        <a:rPr lang="en-US" sz="1600" b="1">
                          <a:solidFill>
                            <a:srgbClr val="404040"/>
                          </a:solidFill>
                          <a:latin typeface="DeepSeek-CJK-patch" charset="0"/>
                        </a:rPr>
                        <a:t>Strategy Type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mpd="sng">
                      <a:solidFill>
                        <a:srgbClr val="843C0B">
                          <a:alpha val="100000"/>
                        </a:srgbClr>
                      </a:solidFill>
                      <a:prstDash val="solid"/>
                      <a:miter lim="800000"/>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1">
                          <a:solidFill>
                            <a:srgbClr val="404040"/>
                          </a:solidFill>
                          <a:latin typeface="DeepSeek-CJK-patch" charset="0"/>
                        </a:rPr>
                        <a:t>Key Risks</a:t>
                      </a:r>
                      <a:endParaRPr lang="zh-CN" altLang="en-US" sz="1600" b="1"/>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mpd="sng">
                      <a:solidFill>
                        <a:srgbClr val="843C0B">
                          <a:alpha val="100000"/>
                        </a:srgbClr>
                      </a:solidFill>
                      <a:prstDash val="solid"/>
                      <a:miter lim="800000"/>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1">
                          <a:solidFill>
                            <a:srgbClr val="404040"/>
                          </a:solidFill>
                          <a:latin typeface="DeepSeek-CJK-patch" charset="0"/>
                        </a:rPr>
                        <a:t>Returns &amp; Quantitative Metrics</a:t>
                      </a:r>
                      <a:endParaRPr lang="zh-CN" altLang="en-US" sz="1600" b="1"/>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mpd="sng">
                      <a:solidFill>
                        <a:srgbClr val="843C0B">
                          <a:alpha val="100000"/>
                        </a:srgbClr>
                      </a:solidFill>
                      <a:prstDash val="solid"/>
                      <a:miter lim="800000"/>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r>
              <a:tr h="765810">
                <a:tc>
                  <a:txBody>
                    <a:bodyPr/>
                    <a:p>
                      <a:pPr indent="0">
                        <a:buNone/>
                      </a:pPr>
                      <a:r>
                        <a:rPr lang="en-US" sz="1600" b="1">
                          <a:solidFill>
                            <a:srgbClr val="404040"/>
                          </a:solidFill>
                          <a:latin typeface="DeepSeek-CJK-patch" charset="0"/>
                        </a:rPr>
                        <a:t>Cross-Platform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Policy risks, withdrawal delays, exchange rate fluctuations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404040"/>
                          </a:solidFill>
                          <a:latin typeface="DeepSeek-CJK-patch" charset="0"/>
                        </a:rPr>
                        <a:t>Annualized return 10%-30%, impacted by fees (0.1%-0.5%) and slippage (1%-5%)</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r>
              <a:tr h="741680">
                <a:tc>
                  <a:txBody>
                    <a:bodyPr/>
                    <a:p>
                      <a:pPr indent="0">
                        <a:buNone/>
                      </a:pPr>
                      <a:r>
                        <a:rPr lang="en-US" sz="1600" b="1">
                          <a:solidFill>
                            <a:srgbClr val="404040"/>
                          </a:solidFill>
                          <a:latin typeface="DeepSeek-CJK-patch" charset="0"/>
                        </a:rPr>
                        <a:t>Triangular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Slippage, MEV front-running, transaction failure</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c>
                  <a:txBody>
                    <a:bodyPr/>
                    <a:p>
                      <a:pPr indent="0">
                        <a:buNone/>
                      </a:pPr>
                      <a:r>
                        <a:rPr lang="en-US" sz="1600" b="0">
                          <a:solidFill>
                            <a:srgbClr val="404040"/>
                          </a:solidFill>
                          <a:latin typeface="DeepSeek-CJK-patch" charset="0"/>
                        </a:rPr>
                        <a:t>Single trade profit 0.5%-2%, HFT annualized return &gt;50%</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r>
              <a:tr h="741680">
                <a:tc>
                  <a:txBody>
                    <a:bodyPr/>
                    <a:p>
                      <a:pPr indent="0">
                        <a:buNone/>
                      </a:pPr>
                      <a:r>
                        <a:rPr lang="en-US" sz="1600" b="1">
                          <a:solidFill>
                            <a:srgbClr val="404040"/>
                          </a:solidFill>
                          <a:latin typeface="DeepSeek-CJK-patch" charset="0"/>
                        </a:rPr>
                        <a:t>Flash Loan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Smart contract vulnerabilities, timeout risks, high gas fees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404040"/>
                          </a:solidFill>
                          <a:latin typeface="DeepSeek-CJK-patch" charset="0"/>
                        </a:rPr>
                        <a:t>Leverage amplifies returns 10-100x, annualized return &gt;200%</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r>
              <a:tr h="741680">
                <a:tc>
                  <a:txBody>
                    <a:bodyPr/>
                    <a:p>
                      <a:pPr indent="0">
                        <a:buNone/>
                      </a:pPr>
                      <a:r>
                        <a:rPr lang="en-US" sz="1600" b="1">
                          <a:solidFill>
                            <a:srgbClr val="404040"/>
                          </a:solidFill>
                          <a:latin typeface="DeepSeek-CJK-patch" charset="0"/>
                        </a:rPr>
                        <a:t>Oracle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Data reliability, contract logic flaws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c>
                  <a:txBody>
                    <a:bodyPr/>
                    <a:p>
                      <a:pPr indent="0">
                        <a:buNone/>
                      </a:pPr>
                      <a:r>
                        <a:rPr lang="en-US" sz="1600" b="0">
                          <a:solidFill>
                            <a:srgbClr val="404040"/>
                          </a:solidFill>
                          <a:latin typeface="DeepSeek-CJK-patch" charset="0"/>
                        </a:rPr>
                        <a:t>High volatility (20%-100% annualized), depends on market volatility</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r>
              <a:tr h="741680">
                <a:tc>
                  <a:txBody>
                    <a:bodyPr/>
                    <a:p>
                      <a:pPr indent="0">
                        <a:buNone/>
                      </a:pPr>
                      <a:r>
                        <a:rPr lang="en-US" sz="1600" b="1">
                          <a:solidFill>
                            <a:srgbClr val="404040"/>
                          </a:solidFill>
                          <a:latin typeface="DeepSeek-CJK-patch" charset="0"/>
                        </a:rPr>
                        <a:t>Cross-Chain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Bridge security risks, network congestion, chain fee differences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c>
                  <a:txBody>
                    <a:bodyPr/>
                    <a:p>
                      <a:pPr indent="0">
                        <a:buNone/>
                      </a:pPr>
                      <a:r>
                        <a:rPr lang="en-US" sz="1600" b="0">
                          <a:solidFill>
                            <a:srgbClr val="404040"/>
                          </a:solidFill>
                          <a:latin typeface="DeepSeek-CJK-patch" charset="0"/>
                        </a:rPr>
                        <a:t>Annualized return 15%-40%, per operation 5-30 mins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FFFFF"/>
                    </a:solidFill>
                  </a:tcPr>
                </a:tc>
              </a:tr>
              <a:tr h="790575">
                <a:tc>
                  <a:txBody>
                    <a:bodyPr/>
                    <a:p>
                      <a:pPr indent="0">
                        <a:buNone/>
                      </a:pPr>
                      <a:r>
                        <a:rPr lang="en-US" sz="1600" b="1">
                          <a:solidFill>
                            <a:srgbClr val="404040"/>
                          </a:solidFill>
                          <a:latin typeface="DeepSeek-CJK-patch" charset="0"/>
                        </a:rPr>
                        <a:t>MEV-Driven Arbitrage</a:t>
                      </a:r>
                      <a:endParaRPr lang="zh-CN" altLang="en-US" sz="1600" b="1"/>
                    </a:p>
                  </a:txBody>
                  <a:tcPr marL="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8CBAD"/>
                    </a:solidFill>
                  </a:tcPr>
                </a:tc>
                <a:tc>
                  <a:txBody>
                    <a:bodyPr/>
                    <a:p>
                      <a:pPr indent="0">
                        <a:buNone/>
                      </a:pPr>
                      <a:r>
                        <a:rPr lang="en-US" sz="1600" b="0">
                          <a:solidFill>
                            <a:srgbClr val="404040"/>
                          </a:solidFill>
                          <a:latin typeface="DeepSeek-CJK-patch" charset="0"/>
                        </a:rPr>
                        <a:t>High gas competition, regulatory risks, ethical concerns</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c>
                  <a:txBody>
                    <a:bodyPr/>
                    <a:p>
                      <a:pPr indent="0">
                        <a:buNone/>
                      </a:pPr>
                      <a:r>
                        <a:rPr lang="en-US" sz="1600" b="0">
                          <a:solidFill>
                            <a:srgbClr val="404040"/>
                          </a:solidFill>
                          <a:latin typeface="DeepSeek-CJK-patch" charset="0"/>
                        </a:rPr>
                        <a:t>Single trade profit 0.1%-3%, HFT annualized return &gt;300%</a:t>
                      </a:r>
                      <a:endParaRPr lang="zh-CN" altLang="en-US" sz="1600"/>
                    </a:p>
                  </a:txBody>
                  <a:tcPr marL="127000" marR="127000" marT="127000" marB="127000">
                    <a:lnL w="7620" cmpd="sng">
                      <a:solidFill>
                        <a:srgbClr val="843C0B">
                          <a:alpha val="100000"/>
                        </a:srgbClr>
                      </a:solidFill>
                      <a:prstDash val="solid"/>
                      <a:miter lim="800000"/>
                    </a:lnL>
                    <a:lnR w="7620" cmpd="sng">
                      <a:solidFill>
                        <a:srgbClr val="843C0B">
                          <a:alpha val="100000"/>
                        </a:srgbClr>
                      </a:solidFill>
                      <a:prstDash val="solid"/>
                      <a:miter lim="800000"/>
                    </a:lnR>
                    <a:lnT w="7620" cap="flat" cmpd="sng">
                      <a:solidFill>
                        <a:srgbClr val="843C0B">
                          <a:alpha val="100000"/>
                        </a:srgbClr>
                      </a:solidFill>
                      <a:prstDash val="solid"/>
                      <a:headEnd type="none" w="med" len="med"/>
                      <a:tailEnd type="none" w="med" len="med"/>
                    </a:lnT>
                    <a:lnB w="7620" cap="flat" cmpd="sng">
                      <a:solidFill>
                        <a:srgbClr val="843C0B">
                          <a:alpha val="100000"/>
                        </a:srgbClr>
                      </a:solidFill>
                      <a:prstDash val="solid"/>
                      <a:headEnd type="none" w="med" len="med"/>
                      <a:tailEnd type="none" w="med" len="med"/>
                    </a:lnB>
                    <a:lnTlToBr>
                      <a:noFill/>
                    </a:lnTlToBr>
                    <a:lnBlToTr>
                      <a:noFill/>
                    </a:lnBlToTr>
                    <a:solidFill>
                      <a:srgbClr val="FBE5D6"/>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custDataLst>
              <p:tags r:id="rId1"/>
            </p:custDataLst>
          </p:nvPr>
        </p:nvSpPr>
        <p:spPr>
          <a:xfrm>
            <a:off x="787213" y="1623770"/>
            <a:ext cx="11092815" cy="3405430"/>
          </a:xfrm>
        </p:spPr>
        <p:txBody>
          <a:bodyPr>
            <a:noAutofit/>
          </a:bodyPr>
          <a:lstStyle/>
          <a:p>
            <a:r>
              <a:rPr lang="en-US" sz="4000" b="1" dirty="0">
                <a:solidFill>
                  <a:schemeClr val="accent1">
                    <a:lumMod val="40000"/>
                    <a:lumOff val="60000"/>
                  </a:schemeClr>
                </a:solidFill>
                <a:latin typeface="+mj-lt"/>
                <a:ea typeface="+mj-ea"/>
                <a:cs typeface="+mj-cs"/>
              </a:rPr>
              <a:t>D</a:t>
            </a:r>
            <a:r>
              <a:rPr lang="en-US" altLang="zh-CN" sz="4000" b="1" dirty="0">
                <a:solidFill>
                  <a:schemeClr val="accent1">
                    <a:lumMod val="40000"/>
                    <a:lumOff val="60000"/>
                  </a:schemeClr>
                </a:solidFill>
                <a:latin typeface="+mj-lt"/>
                <a:ea typeface="+mj-ea"/>
                <a:cs typeface="+mj-cs"/>
              </a:rPr>
              <a:t>eFi Primitives &amp; Background</a:t>
            </a:r>
            <a:endParaRPr lang="en-US" sz="4000" b="1" dirty="0">
              <a:solidFill>
                <a:schemeClr val="accent1">
                  <a:lumMod val="40000"/>
                  <a:lumOff val="60000"/>
                </a:schemeClr>
              </a:solidFill>
              <a:latin typeface="+mj-lt"/>
              <a:ea typeface="+mj-ea"/>
              <a:cs typeface="+mj-cs"/>
            </a:endParaRPr>
          </a:p>
          <a:p>
            <a:pPr algn="l">
              <a:buClrTx/>
              <a:buSzTx/>
            </a:pPr>
            <a:r>
              <a:rPr lang="en-US" sz="4000" b="1" dirty="0">
                <a:solidFill>
                  <a:schemeClr val="accent1">
                    <a:lumMod val="40000"/>
                    <a:lumOff val="60000"/>
                  </a:schemeClr>
                </a:solidFill>
                <a:latin typeface="+mj-lt"/>
                <a:ea typeface="+mj-ea"/>
                <a:cs typeface="+mj-cs"/>
              </a:rPr>
              <a:t>DeFi Arbitrage Strategies</a:t>
            </a:r>
            <a:endParaRPr lang="en-US" sz="4000" b="1" dirty="0">
              <a:solidFill>
                <a:schemeClr val="accent1">
                  <a:lumMod val="40000"/>
                  <a:lumOff val="60000"/>
                </a:schemeClr>
              </a:solidFill>
              <a:latin typeface="+mj-lt"/>
              <a:ea typeface="+mj-ea"/>
              <a:cs typeface="+mj-cs"/>
              <a:sym typeface="+mn-ea"/>
            </a:endParaRPr>
          </a:p>
          <a:p>
            <a:pPr algn="l">
              <a:buClrTx/>
              <a:buSzTx/>
            </a:pPr>
            <a:r>
              <a:rPr lang="en-US" altLang="zh-CN" sz="4000" b="1" dirty="0">
                <a:solidFill>
                  <a:srgbClr val="DD613B"/>
                </a:solidFill>
                <a:latin typeface="+mj-lt"/>
                <a:ea typeface="+mj-ea"/>
                <a:cs typeface="+mj-cs"/>
              </a:rPr>
              <a:t>DeFi Attack Strategies</a:t>
            </a:r>
            <a:endParaRPr lang="en-US" altLang="zh-CN" sz="4000" b="1" dirty="0">
              <a:solidFill>
                <a:srgbClr val="DD613B"/>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DeFi Defenses Mechanisms</a:t>
            </a:r>
            <a:endParaRPr lang="en-US" altLang="zh-CN" sz="4000" b="1" dirty="0">
              <a:solidFill>
                <a:schemeClr val="accent1">
                  <a:lumMod val="40000"/>
                  <a:lumOff val="60000"/>
                </a:schemeClr>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Conclusion</a:t>
            </a:r>
            <a:endParaRPr lang="en-US" altLang="zh-CN" sz="4000" b="1" dirty="0">
              <a:solidFill>
                <a:schemeClr val="accent1">
                  <a:lumMod val="40000"/>
                  <a:lumOff val="60000"/>
                </a:schemeClr>
              </a:solidFill>
              <a:latin typeface="+mj-lt"/>
              <a:ea typeface="+mj-ea"/>
              <a:cs typeface="+mj-cs"/>
            </a:endParaRPr>
          </a:p>
          <a:p>
            <a:pPr algn="l">
              <a:buClrTx/>
              <a:buSzTx/>
            </a:pPr>
            <a:endParaRPr lang="en-US" sz="4000" b="1" dirty="0">
              <a:solidFill>
                <a:schemeClr val="bg1">
                  <a:lumMod val="75000"/>
                </a:schemeClr>
              </a:solidFill>
              <a:latin typeface="+mj-lt"/>
              <a:ea typeface="+mj-ea"/>
              <a:cs typeface="+mj-cs"/>
              <a:sym typeface="+mn-ea"/>
            </a:endParaRPr>
          </a:p>
          <a:p>
            <a:pPr algn="l">
              <a:buClrTx/>
              <a:buSzTx/>
            </a:pPr>
            <a:endParaRPr lang="en-US" sz="4300" b="1" dirty="0">
              <a:solidFill>
                <a:schemeClr val="bg1">
                  <a:lumMod val="75000"/>
                </a:schemeClr>
              </a:solidFill>
              <a:latin typeface="+mj-lt"/>
              <a:ea typeface="+mj-ea"/>
              <a:cs typeface="+mj-cs"/>
              <a:sym typeface="+mn-ea"/>
            </a:endParaRPr>
          </a:p>
          <a:p>
            <a:pPr marL="0" indent="0">
              <a:buNone/>
            </a:pPr>
            <a:endParaRPr lang="en-US" sz="4300" dirty="0">
              <a:solidFill>
                <a:schemeClr val="bg1">
                  <a:lumMod val="75000"/>
                </a:schemeClr>
              </a:solidFill>
            </a:endParaRPr>
          </a:p>
        </p:txBody>
      </p:sp>
      <p:sp>
        <p:nvSpPr>
          <p:cNvPr id="4" name="文本框 3"/>
          <p:cNvSpPr txBox="1"/>
          <p:nvPr>
            <p:custDataLst>
              <p:tags r:id="rId2"/>
            </p:custDataLst>
          </p:nvPr>
        </p:nvSpPr>
        <p:spPr>
          <a:xfrm>
            <a:off x="0" y="228600"/>
            <a:ext cx="6096000" cy="521970"/>
          </a:xfrm>
          <a:prstGeom prst="rect">
            <a:avLst/>
          </a:prstGeom>
          <a:noFill/>
        </p:spPr>
        <p:txBody>
          <a:bodyPr wrap="square" rtlCol="0" anchor="t">
            <a:spAutoFit/>
          </a:bodyPr>
          <a:lstStyle/>
          <a:p>
            <a:r>
              <a:rPr lang="en-US" sz="2800" b="1" dirty="0">
                <a:solidFill>
                  <a:srgbClr val="DD613B"/>
                </a:solidFill>
                <a:latin typeface="+mj-lt"/>
                <a:ea typeface="+mj-ea"/>
                <a:cs typeface="+mj-cs"/>
                <a:sym typeface="+mn-ea"/>
              </a:rPr>
              <a:t>Contents </a:t>
            </a:r>
            <a:endParaRPr lang="en-US" altLang="en-US" sz="2800" b="1" dirty="0">
              <a:solidFill>
                <a:srgbClr val="DD613B"/>
              </a:solidFill>
              <a:latin typeface="+mj-lt"/>
              <a:ea typeface="+mj-ea"/>
              <a:cs typeface="+mj-cs"/>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648443023"/>
          <p:cNvPicPr>
            <a:picLocks noChangeAspect="1"/>
          </p:cNvPicPr>
          <p:nvPr/>
        </p:nvPicPr>
        <p:blipFill>
          <a:blip r:embed="rId1"/>
          <a:stretch>
            <a:fillRect/>
          </a:stretch>
        </p:blipFill>
        <p:spPr>
          <a:xfrm>
            <a:off x="8764111" y="2074994"/>
            <a:ext cx="2990096" cy="2708011"/>
          </a:xfrm>
          <a:prstGeom prst="rect">
            <a:avLst/>
          </a:prstGeom>
        </p:spPr>
      </p:pic>
      <p:sp>
        <p:nvSpPr>
          <p:cNvPr id="6" name="圆角矩形 5"/>
          <p:cNvSpPr/>
          <p:nvPr userDrawn="1"/>
        </p:nvSpPr>
        <p:spPr>
          <a:xfrm>
            <a:off x="1400378" y="5376245"/>
            <a:ext cx="9637192" cy="947720"/>
          </a:xfrm>
          <a:prstGeom prst="roundRect">
            <a:avLst/>
          </a:prstGeom>
          <a:solidFill>
            <a:srgbClr val="DEEBF7">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highlight>
                <a:srgbClr val="C0C0C0"/>
              </a:highlight>
            </a:endParaRPr>
          </a:p>
        </p:txBody>
      </p:sp>
      <p:sp>
        <p:nvSpPr>
          <p:cNvPr id="4" name="文本框 3"/>
          <p:cNvSpPr txBox="1"/>
          <p:nvPr>
            <p:custDataLst>
              <p:tags r:id="rId2"/>
            </p:custDataLst>
          </p:nvPr>
        </p:nvSpPr>
        <p:spPr>
          <a:xfrm>
            <a:off x="0" y="228600"/>
            <a:ext cx="8764067" cy="953135"/>
          </a:xfrm>
          <a:prstGeom prst="rect">
            <a:avLst/>
          </a:prstGeom>
          <a:noFill/>
        </p:spPr>
        <p:txBody>
          <a:bodyPr wrap="square" rtlCol="0" anchor="t">
            <a:noAutofit/>
          </a:bodyPr>
          <a:lstStyle/>
          <a:p>
            <a:pPr algn="l">
              <a:buClrTx/>
              <a:buSzTx/>
            </a:pPr>
            <a:r>
              <a:rPr lang="en-US" altLang="zh-CN" sz="2800" b="1" dirty="0">
                <a:solidFill>
                  <a:srgbClr val="DD613B"/>
                </a:solidFill>
                <a:latin typeface="+mj-lt"/>
                <a:ea typeface="+mj-ea"/>
                <a:cs typeface="+mj-cs"/>
              </a:rPr>
              <a:t> Types and Evolution of DeFi Attacks</a:t>
            </a:r>
            <a:endParaRPr lang="en-US" altLang="zh-CN" sz="2800" b="1" dirty="0">
              <a:solidFill>
                <a:srgbClr val="DD613B"/>
              </a:solidFill>
              <a:latin typeface="+mj-lt"/>
              <a:ea typeface="+mj-ea"/>
              <a:cs typeface="+mj-cs"/>
            </a:endParaRPr>
          </a:p>
        </p:txBody>
      </p:sp>
      <p:sp>
        <p:nvSpPr>
          <p:cNvPr id="2" name="文本框 1"/>
          <p:cNvSpPr txBox="1"/>
          <p:nvPr userDrawn="1"/>
        </p:nvSpPr>
        <p:spPr>
          <a:xfrm>
            <a:off x="487045" y="2219960"/>
            <a:ext cx="8476298" cy="2418080"/>
          </a:xfrm>
          <a:prstGeom prst="rect">
            <a:avLst/>
          </a:prstGeom>
        </p:spPr>
        <p:txBody>
          <a:bodyPr wrap="square" rtlCol="0">
            <a:noAutofit/>
          </a:bodyPr>
          <a:p>
            <a:pPr algn="l"/>
            <a:endParaRPr lang="en-US" altLang="zh-CN"/>
          </a:p>
          <a:p>
            <a:pPr algn="l"/>
            <a:r>
              <a:rPr lang="en-US" altLang="zh-CN" sz="2000" b="1">
                <a:solidFill>
                  <a:srgbClr val="4472C4"/>
                </a:solidFill>
              </a:rPr>
              <a:t>Content Structure:</a:t>
            </a:r>
            <a:endParaRPr lang="en-US" altLang="zh-CN" sz="2000" b="1">
              <a:solidFill>
                <a:srgbClr val="4472C4"/>
              </a:solidFill>
            </a:endParaRPr>
          </a:p>
          <a:p>
            <a:pPr algn="l"/>
            <a:endParaRPr lang="en-US" altLang="zh-CN" b="1">
              <a:solidFill>
                <a:srgbClr val="4472C4"/>
              </a:solidFill>
            </a:endParaRPr>
          </a:p>
          <a:p>
            <a:pPr algn="l"/>
            <a:r>
              <a:rPr lang="en-US" altLang="zh-CN" b="1">
                <a:solidFill>
                  <a:srgbClr val="4472C4"/>
                </a:solidFill>
              </a:rPr>
              <a:t>Technical Attacks:</a:t>
            </a:r>
            <a:r>
              <a:rPr lang="en-US" altLang="zh-CN">
                <a:solidFill>
                  <a:srgbClr val="4472C4"/>
                </a:solidFill>
              </a:rPr>
              <a:t> </a:t>
            </a:r>
            <a:r>
              <a:rPr lang="en-US" altLang="zh-CN"/>
              <a:t>Exploiting flaws in smart contract code (e.g., reentrancy, unchecked calls).</a:t>
            </a:r>
            <a:endParaRPr lang="en-US" altLang="zh-CN"/>
          </a:p>
          <a:p>
            <a:pPr algn="l"/>
            <a:endParaRPr lang="en-US" altLang="zh-CN">
              <a:solidFill>
                <a:srgbClr val="4472C4"/>
              </a:solidFill>
            </a:endParaRPr>
          </a:p>
          <a:p>
            <a:pPr algn="l"/>
            <a:r>
              <a:rPr lang="en-US" altLang="zh-CN" b="1">
                <a:solidFill>
                  <a:srgbClr val="4472C4"/>
                </a:solidFill>
              </a:rPr>
              <a:t>Economic Attacks:</a:t>
            </a:r>
            <a:r>
              <a:rPr lang="en-US" altLang="zh-CN" b="1"/>
              <a:t> </a:t>
            </a:r>
            <a:r>
              <a:rPr lang="en-US" altLang="zh-CN"/>
              <a:t>Manipulating protocol economic parameters (e.g., price feeds, governance weight).</a:t>
            </a:r>
            <a:endParaRPr lang="en-US" altLang="zh-CN"/>
          </a:p>
          <a:p>
            <a:pPr algn="l"/>
            <a:endParaRPr lang="en-US" altLang="zh-CN"/>
          </a:p>
          <a:p>
            <a:pPr algn="l"/>
            <a:r>
              <a:rPr lang="en-US" altLang="zh-CN" b="1">
                <a:solidFill>
                  <a:srgbClr val="4472C4"/>
                </a:solidFill>
              </a:rPr>
              <a:t>Composite Attacks</a:t>
            </a:r>
            <a:r>
              <a:rPr lang="en-US" altLang="zh-CN"/>
              <a:t>: Hybrid strategies, such as using flash loans for price manipulation + governance exploits.</a:t>
            </a:r>
            <a:endParaRPr lang="en-US" altLang="zh-CN"/>
          </a:p>
        </p:txBody>
      </p:sp>
      <p:sp>
        <p:nvSpPr>
          <p:cNvPr id="3" name="文本框 2"/>
          <p:cNvSpPr txBox="1"/>
          <p:nvPr userDrawn="1"/>
        </p:nvSpPr>
        <p:spPr>
          <a:xfrm>
            <a:off x="1487160" y="5565166"/>
            <a:ext cx="9550421" cy="758799"/>
          </a:xfrm>
          <a:prstGeom prst="rect">
            <a:avLst/>
          </a:prstGeom>
        </p:spPr>
        <p:txBody>
          <a:bodyPr wrap="square" rtlCol="0">
            <a:noAutofit/>
          </a:bodyPr>
          <a:p>
            <a:pPr algn="l"/>
            <a:r>
              <a:rPr lang="en-US" altLang="zh-CN"/>
              <a:t>DeFi attacks are </a:t>
            </a:r>
            <a:r>
              <a:rPr lang="en-US" altLang="zh-CN" b="1"/>
              <a:t>no longer purely technical breaches</a:t>
            </a:r>
            <a:r>
              <a:rPr lang="en-US" altLang="zh-CN"/>
              <a:t>; they represent a composite attack vector combining</a:t>
            </a:r>
            <a:r>
              <a:rPr lang="en-US" altLang="zh-CN" b="1"/>
              <a:t> semantic vulnerabilities in smart contracts</a:t>
            </a:r>
            <a:r>
              <a:rPr lang="en-US" altLang="zh-CN"/>
              <a:t> with </a:t>
            </a:r>
            <a:r>
              <a:rPr lang="en-US" altLang="zh-CN" b="1"/>
              <a:t>game-theoretic flaws in protocol design</a:t>
            </a:r>
            <a:r>
              <a:rPr lang="en-US" altLang="zh-CN"/>
              <a:t>.</a:t>
            </a:r>
            <a:endParaRPr lang="en-US" altLang="zh-CN"/>
          </a:p>
        </p:txBody>
      </p:sp>
      <p:sp>
        <p:nvSpPr>
          <p:cNvPr id="5" name="文本框 4"/>
          <p:cNvSpPr txBox="1"/>
          <p:nvPr userDrawn="1"/>
        </p:nvSpPr>
        <p:spPr>
          <a:xfrm>
            <a:off x="0" y="1077278"/>
            <a:ext cx="9629924" cy="501015"/>
          </a:xfrm>
          <a:prstGeom prst="rect">
            <a:avLst/>
          </a:prstGeom>
        </p:spPr>
        <p:txBody>
          <a:bodyPr wrap="square" rtlCol="0">
            <a:noAutofit/>
          </a:bodyPr>
          <a:p>
            <a:pPr algn="l"/>
            <a:r>
              <a:rPr lang="en-US" altLang="zh-CN" sz="2000" b="1">
                <a:solidFill>
                  <a:srgbClr val="8FAADC"/>
                </a:solidFill>
              </a:rPr>
              <a:t> Multidimensional Paradigms of DeFi Attacks: Technology, Economics, and Composability</a:t>
            </a:r>
            <a:endParaRPr lang="en-US" altLang="zh-CN" sz="2000" b="1">
              <a:solidFill>
                <a:srgbClr val="8FAADC"/>
              </a:solidFill>
            </a:endParaRPr>
          </a:p>
          <a:p>
            <a:endParaRPr lang="en-US" altLang="zh-CN" sz="2000">
              <a:solidFill>
                <a:srgbClr val="8FAADC"/>
              </a:solidFill>
            </a:endParaRPr>
          </a:p>
        </p:txBody>
      </p:sp>
      <p:pic>
        <p:nvPicPr>
          <p:cNvPr id="8" name="图片 7" descr="upload_post_object_v2_1785656289"/>
          <p:cNvPicPr>
            <a:picLocks noChangeAspect="1"/>
          </p:cNvPicPr>
          <p:nvPr/>
        </p:nvPicPr>
        <p:blipFill>
          <a:blip r:embed="rId3"/>
          <a:stretch>
            <a:fillRect/>
          </a:stretch>
        </p:blipFill>
        <p:spPr>
          <a:xfrm>
            <a:off x="3183038" y="1720295"/>
            <a:ext cx="3263700" cy="12714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upload_post_object_v2_3293854883"/>
          <p:cNvPicPr>
            <a:picLocks noChangeAspect="1"/>
          </p:cNvPicPr>
          <p:nvPr/>
        </p:nvPicPr>
        <p:blipFill>
          <a:blip r:embed="rId1"/>
          <a:stretch>
            <a:fillRect/>
          </a:stretch>
        </p:blipFill>
        <p:spPr>
          <a:xfrm>
            <a:off x="8340249" y="1691676"/>
            <a:ext cx="3614737" cy="2682168"/>
          </a:xfrm>
          <a:prstGeom prst="rect">
            <a:avLst/>
          </a:prstGeom>
        </p:spPr>
      </p:pic>
      <p:pic>
        <p:nvPicPr>
          <p:cNvPr id="7" name="图片 6" descr="upload_post_object_v2_774464621"/>
          <p:cNvPicPr>
            <a:picLocks noChangeAspect="1"/>
          </p:cNvPicPr>
          <p:nvPr/>
        </p:nvPicPr>
        <p:blipFill>
          <a:blip r:embed="rId2"/>
          <a:stretch>
            <a:fillRect/>
          </a:stretch>
        </p:blipFill>
        <p:spPr>
          <a:xfrm>
            <a:off x="0" y="1691640"/>
            <a:ext cx="2128112" cy="2723262"/>
          </a:xfrm>
          <a:prstGeom prst="rect">
            <a:avLst/>
          </a:prstGeom>
        </p:spPr>
      </p:pic>
      <p:sp>
        <p:nvSpPr>
          <p:cNvPr id="6" name="圆角矩形 5"/>
          <p:cNvSpPr/>
          <p:nvPr userDrawn="1"/>
        </p:nvSpPr>
        <p:spPr>
          <a:xfrm>
            <a:off x="659765" y="5167154"/>
            <a:ext cx="10724020" cy="1073150"/>
          </a:xfrm>
          <a:prstGeom prst="roundRect">
            <a:avLst/>
          </a:prstGeom>
          <a:solidFill>
            <a:srgbClr val="FBE5D6">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highlight>
                <a:srgbClr val="C0C0C0"/>
              </a:highlight>
            </a:endParaRPr>
          </a:p>
        </p:txBody>
      </p:sp>
      <p:sp>
        <p:nvSpPr>
          <p:cNvPr id="4" name="文本框 3"/>
          <p:cNvSpPr txBox="1"/>
          <p:nvPr>
            <p:custDataLst>
              <p:tags r:id="rId3"/>
            </p:custDataLst>
          </p:nvPr>
        </p:nvSpPr>
        <p:spPr>
          <a:xfrm>
            <a:off x="0" y="228600"/>
            <a:ext cx="8340315" cy="953135"/>
          </a:xfrm>
          <a:prstGeom prst="rect">
            <a:avLst/>
          </a:prstGeom>
          <a:noFill/>
        </p:spPr>
        <p:txBody>
          <a:bodyPr wrap="square" rtlCol="0" anchor="t">
            <a:noAutofit/>
          </a:bodyPr>
          <a:lstStyle/>
          <a:p>
            <a:pPr algn="l">
              <a:buClrTx/>
              <a:buSzTx/>
            </a:pPr>
            <a:r>
              <a:rPr lang="en-US" altLang="zh-CN" sz="2800" b="1" dirty="0">
                <a:solidFill>
                  <a:srgbClr val="DD613B"/>
                </a:solidFill>
                <a:latin typeface="+mj-lt"/>
                <a:ea typeface="+mj-ea"/>
                <a:cs typeface="+mj-cs"/>
              </a:rPr>
              <a:t>Attack Surfaces and Amplification Mechanisms</a:t>
            </a:r>
            <a:endParaRPr lang="en-US" altLang="zh-CN" sz="2800" b="1" dirty="0">
              <a:solidFill>
                <a:srgbClr val="DD613B"/>
              </a:solidFill>
              <a:latin typeface="+mj-lt"/>
              <a:ea typeface="+mj-ea"/>
              <a:cs typeface="+mj-cs"/>
            </a:endParaRPr>
          </a:p>
        </p:txBody>
      </p:sp>
      <p:sp>
        <p:nvSpPr>
          <p:cNvPr id="2" name="文本框 1"/>
          <p:cNvSpPr txBox="1"/>
          <p:nvPr userDrawn="1"/>
        </p:nvSpPr>
        <p:spPr>
          <a:xfrm>
            <a:off x="1991124" y="1181672"/>
            <a:ext cx="6806357" cy="3985387"/>
          </a:xfrm>
          <a:prstGeom prst="rect">
            <a:avLst/>
          </a:prstGeom>
        </p:spPr>
        <p:txBody>
          <a:bodyPr wrap="square" rtlCol="0">
            <a:noAutofit/>
          </a:bodyPr>
          <a:p>
            <a:pPr algn="l"/>
            <a:r>
              <a:rPr lang="zh-CN" altLang="en-US" sz="2000" b="1">
                <a:solidFill>
                  <a:srgbClr val="C55A11"/>
                </a:solidFill>
              </a:rPr>
              <a:t>📌</a:t>
            </a:r>
            <a:r>
              <a:rPr lang="en-US" altLang="zh-CN" sz="2000" b="1">
                <a:solidFill>
                  <a:srgbClr val="C55A11"/>
                </a:solidFill>
              </a:rPr>
              <a:t> Attack Surface Overview:</a:t>
            </a:r>
            <a:endParaRPr lang="en-US" altLang="zh-CN" sz="2000" b="1">
              <a:solidFill>
                <a:srgbClr val="C55A11"/>
              </a:solidFill>
            </a:endParaRPr>
          </a:p>
          <a:p>
            <a:pPr algn="l"/>
            <a:endParaRPr lang="en-US" altLang="zh-CN" sz="2000" b="1">
              <a:solidFill>
                <a:srgbClr val="C55A11"/>
              </a:solidFill>
            </a:endParaRPr>
          </a:p>
          <a:p>
            <a:pPr marL="285750" indent="-285750" algn="l">
              <a:buFont typeface="Arial" panose="020B0604020202020204" pitchFamily="34" charset="0"/>
              <a:buChar char="•"/>
            </a:pPr>
            <a:r>
              <a:rPr lang="en-US" altLang="zh-CN">
                <a:solidFill>
                  <a:srgbClr val="ED7D31"/>
                </a:solidFill>
              </a:rPr>
              <a:t>Contract Logic Flaws:</a:t>
            </a:r>
            <a:r>
              <a:rPr lang="en-US" altLang="zh-CN"/>
              <a:t> Function permission misconfigurations, faulty inheritance structures</a:t>
            </a:r>
            <a:endParaRPr lang="en-US" altLang="zh-CN"/>
          </a:p>
          <a:p>
            <a:pPr marL="285750" indent="-285750" algn="l">
              <a:buFont typeface="Arial" panose="020B0604020202020204" pitchFamily="34" charset="0"/>
              <a:buChar char="•"/>
            </a:pPr>
            <a:endParaRPr lang="en-US" altLang="zh-CN"/>
          </a:p>
          <a:p>
            <a:pPr marL="285750" indent="-285750" algn="l">
              <a:buFont typeface="Arial" panose="020B0604020202020204" pitchFamily="34" charset="0"/>
              <a:buChar char="•"/>
            </a:pPr>
            <a:r>
              <a:rPr lang="en-US" altLang="zh-CN">
                <a:solidFill>
                  <a:srgbClr val="ED7D31"/>
                </a:solidFill>
              </a:rPr>
              <a:t>Oracle Dependencies: </a:t>
            </a:r>
            <a:r>
              <a:rPr lang="en-US" altLang="zh-CN"/>
              <a:t>Price manipulation, low-liquidity exploits</a:t>
            </a:r>
            <a:endParaRPr lang="en-US" altLang="zh-CN"/>
          </a:p>
          <a:p>
            <a:pPr marL="285750" indent="-285750" algn="l">
              <a:buFont typeface="Arial" panose="020B0604020202020204" pitchFamily="34" charset="0"/>
              <a:buChar char="•"/>
            </a:pPr>
            <a:endParaRPr lang="en-US" altLang="zh-CN"/>
          </a:p>
          <a:p>
            <a:pPr marL="285750" indent="-285750" algn="l">
              <a:buFont typeface="Arial" panose="020B0604020202020204" pitchFamily="34" charset="0"/>
              <a:buChar char="•"/>
            </a:pPr>
            <a:r>
              <a:rPr lang="en-US" altLang="zh-CN">
                <a:solidFill>
                  <a:srgbClr val="ED7D31"/>
                </a:solidFill>
              </a:rPr>
              <a:t>MEV Behaviors:</a:t>
            </a:r>
            <a:r>
              <a:rPr lang="en-US" altLang="zh-CN"/>
              <a:t> Front-running, sandwich attacks</a:t>
            </a:r>
            <a:endParaRPr lang="en-US" altLang="zh-CN"/>
          </a:p>
          <a:p>
            <a:pPr marL="285750" indent="-285750" algn="l">
              <a:buFont typeface="Arial" panose="020B0604020202020204" pitchFamily="34" charset="0"/>
              <a:buChar char="•"/>
            </a:pPr>
            <a:endParaRPr lang="en-US" altLang="zh-CN"/>
          </a:p>
          <a:p>
            <a:pPr marL="285750" indent="-285750" algn="l">
              <a:buFont typeface="Arial" panose="020B0604020202020204" pitchFamily="34" charset="0"/>
              <a:buChar char="•"/>
            </a:pPr>
            <a:r>
              <a:rPr lang="en-US" altLang="zh-CN">
                <a:solidFill>
                  <a:srgbClr val="ED7D31"/>
                </a:solidFill>
              </a:rPr>
              <a:t>Governance Systems:</a:t>
            </a:r>
            <a:r>
              <a:rPr lang="en-US" altLang="zh-CN"/>
              <a:t> Low voting thresholds, flash loan-based proposals</a:t>
            </a:r>
            <a:endParaRPr lang="en-US" altLang="zh-CN"/>
          </a:p>
          <a:p>
            <a:pPr marL="285750" indent="-285750" algn="l">
              <a:buFont typeface="Arial" panose="020B0604020202020204" pitchFamily="34" charset="0"/>
              <a:buChar char="•"/>
            </a:pPr>
            <a:endParaRPr lang="en-US" altLang="zh-CN"/>
          </a:p>
          <a:p>
            <a:pPr marL="285750" indent="-285750" algn="l">
              <a:buFont typeface="Arial" panose="020B0604020202020204" pitchFamily="34" charset="0"/>
              <a:buChar char="•"/>
            </a:pPr>
            <a:r>
              <a:rPr lang="en-US" altLang="zh-CN">
                <a:solidFill>
                  <a:srgbClr val="ED7D31"/>
                </a:solidFill>
              </a:rPr>
              <a:t>Protocol Coupling: </a:t>
            </a:r>
            <a:r>
              <a:rPr lang="en-US" altLang="zh-CN"/>
              <a:t>Trust propagation issues in inter-protocol calls</a:t>
            </a:r>
            <a:endParaRPr lang="zh-CN" altLang="en-US"/>
          </a:p>
        </p:txBody>
      </p:sp>
      <p:sp>
        <p:nvSpPr>
          <p:cNvPr id="3" name="文本框 2"/>
          <p:cNvSpPr txBox="1"/>
          <p:nvPr userDrawn="1"/>
        </p:nvSpPr>
        <p:spPr>
          <a:xfrm>
            <a:off x="659792" y="5364118"/>
            <a:ext cx="10872416" cy="1114310"/>
          </a:xfrm>
          <a:prstGeom prst="rect">
            <a:avLst/>
          </a:prstGeom>
        </p:spPr>
        <p:txBody>
          <a:bodyPr wrap="square" rtlCol="0">
            <a:noAutofit/>
          </a:bodyPr>
          <a:p>
            <a:pPr algn="l"/>
            <a:r>
              <a:rPr lang="en-US" altLang="zh-CN"/>
              <a:t>High interdependence among DeFi protocols acts as a risk amplifier—localized vulnerabilities can cascade through call chains, triggering systemic shocks that mirror the complex dynamics of financial networks.</a:t>
            </a:r>
            <a:endParaRPr lang="en-US" altLang="zh-C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custDataLst>
              <p:tags r:id="rId1"/>
            </p:custDataLst>
          </p:nvPr>
        </p:nvSpPr>
        <p:spPr>
          <a:xfrm>
            <a:off x="787213" y="1623770"/>
            <a:ext cx="11092815" cy="3405430"/>
          </a:xfrm>
        </p:spPr>
        <p:txBody>
          <a:bodyPr>
            <a:noAutofit/>
          </a:bodyPr>
          <a:lstStyle/>
          <a:p>
            <a:r>
              <a:rPr lang="en-US" sz="4000" b="1" dirty="0">
                <a:solidFill>
                  <a:srgbClr val="DD613B"/>
                </a:solidFill>
                <a:latin typeface="+mj-lt"/>
                <a:ea typeface="+mj-ea"/>
                <a:cs typeface="+mj-cs"/>
              </a:rPr>
              <a:t>D</a:t>
            </a:r>
            <a:r>
              <a:rPr lang="en-US" altLang="zh-CN" sz="4000" b="1" dirty="0">
                <a:solidFill>
                  <a:srgbClr val="DD613B"/>
                </a:solidFill>
                <a:latin typeface="+mj-lt"/>
                <a:ea typeface="+mj-ea"/>
                <a:cs typeface="+mj-cs"/>
              </a:rPr>
              <a:t>eFi Primitives &amp; Background</a:t>
            </a:r>
            <a:endParaRPr lang="en-US" sz="4000" b="1" dirty="0">
              <a:solidFill>
                <a:srgbClr val="DD613B"/>
              </a:solidFill>
              <a:latin typeface="+mj-lt"/>
              <a:ea typeface="+mj-ea"/>
              <a:cs typeface="+mj-cs"/>
            </a:endParaRPr>
          </a:p>
          <a:p>
            <a:pPr algn="l">
              <a:buClrTx/>
              <a:buSzTx/>
            </a:pPr>
            <a:r>
              <a:rPr lang="en-US" sz="4000" b="1" dirty="0">
                <a:solidFill>
                  <a:schemeClr val="accent1">
                    <a:lumMod val="40000"/>
                    <a:lumOff val="60000"/>
                  </a:schemeClr>
                </a:solidFill>
                <a:latin typeface="+mj-lt"/>
                <a:ea typeface="+mj-ea"/>
                <a:cs typeface="+mj-cs"/>
              </a:rPr>
              <a:t>DeFi Arbitrage Strategies</a:t>
            </a:r>
            <a:endParaRPr lang="en-US" sz="4000" b="1" dirty="0">
              <a:solidFill>
                <a:schemeClr val="accent1">
                  <a:lumMod val="40000"/>
                  <a:lumOff val="60000"/>
                </a:schemeClr>
              </a:solidFill>
              <a:latin typeface="+mj-lt"/>
              <a:ea typeface="+mj-ea"/>
              <a:cs typeface="+mj-cs"/>
              <a:sym typeface="+mn-ea"/>
            </a:endParaRPr>
          </a:p>
          <a:p>
            <a:pPr algn="l">
              <a:buClrTx/>
              <a:buSzTx/>
            </a:pPr>
            <a:r>
              <a:rPr lang="en-US" altLang="zh-CN" sz="4000" b="1" dirty="0">
                <a:solidFill>
                  <a:schemeClr val="accent1">
                    <a:lumMod val="40000"/>
                    <a:lumOff val="60000"/>
                  </a:schemeClr>
                </a:solidFill>
                <a:latin typeface="+mj-lt"/>
                <a:ea typeface="+mj-ea"/>
                <a:cs typeface="+mj-cs"/>
              </a:rPr>
              <a:t>DeFi Attack Strategies</a:t>
            </a:r>
            <a:endParaRPr lang="en-US" altLang="zh-CN" sz="4000" b="1" dirty="0">
              <a:solidFill>
                <a:schemeClr val="accent1">
                  <a:lumMod val="40000"/>
                  <a:lumOff val="60000"/>
                </a:schemeClr>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DeFi Defenses Mechanisms</a:t>
            </a:r>
            <a:endParaRPr lang="en-US" altLang="zh-CN" sz="4000" b="1" dirty="0">
              <a:solidFill>
                <a:schemeClr val="accent1">
                  <a:lumMod val="40000"/>
                  <a:lumOff val="60000"/>
                </a:schemeClr>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Conclusion</a:t>
            </a:r>
            <a:endParaRPr lang="en-US" altLang="zh-CN" sz="4000" b="1" dirty="0">
              <a:solidFill>
                <a:schemeClr val="accent1">
                  <a:lumMod val="40000"/>
                  <a:lumOff val="60000"/>
                </a:schemeClr>
              </a:solidFill>
              <a:latin typeface="+mj-lt"/>
              <a:ea typeface="+mj-ea"/>
              <a:cs typeface="+mj-cs"/>
            </a:endParaRPr>
          </a:p>
          <a:p>
            <a:pPr algn="l">
              <a:buClrTx/>
              <a:buSzTx/>
            </a:pPr>
            <a:endParaRPr lang="en-US" sz="4000" b="1" dirty="0">
              <a:solidFill>
                <a:schemeClr val="bg1">
                  <a:lumMod val="75000"/>
                </a:schemeClr>
              </a:solidFill>
              <a:latin typeface="+mj-lt"/>
              <a:ea typeface="+mj-ea"/>
              <a:cs typeface="+mj-cs"/>
              <a:sym typeface="+mn-ea"/>
            </a:endParaRPr>
          </a:p>
          <a:p>
            <a:pPr algn="l">
              <a:buClrTx/>
              <a:buSzTx/>
            </a:pPr>
            <a:endParaRPr lang="en-US" sz="4300" b="1" dirty="0">
              <a:solidFill>
                <a:schemeClr val="bg1">
                  <a:lumMod val="75000"/>
                </a:schemeClr>
              </a:solidFill>
              <a:latin typeface="+mj-lt"/>
              <a:ea typeface="+mj-ea"/>
              <a:cs typeface="+mj-cs"/>
              <a:sym typeface="+mn-ea"/>
            </a:endParaRPr>
          </a:p>
          <a:p>
            <a:pPr marL="0" indent="0">
              <a:buNone/>
            </a:pPr>
            <a:endParaRPr lang="en-US" sz="4300" dirty="0">
              <a:solidFill>
                <a:schemeClr val="bg1">
                  <a:lumMod val="75000"/>
                </a:schemeClr>
              </a:solidFill>
            </a:endParaRPr>
          </a:p>
        </p:txBody>
      </p:sp>
      <p:sp>
        <p:nvSpPr>
          <p:cNvPr id="4" name="文本框 3"/>
          <p:cNvSpPr txBox="1"/>
          <p:nvPr>
            <p:custDataLst>
              <p:tags r:id="rId2"/>
            </p:custDataLst>
          </p:nvPr>
        </p:nvSpPr>
        <p:spPr>
          <a:xfrm>
            <a:off x="0" y="228600"/>
            <a:ext cx="6096000" cy="521970"/>
          </a:xfrm>
          <a:prstGeom prst="rect">
            <a:avLst/>
          </a:prstGeom>
          <a:noFill/>
        </p:spPr>
        <p:txBody>
          <a:bodyPr wrap="square" rtlCol="0" anchor="t">
            <a:spAutoFit/>
          </a:bodyPr>
          <a:lstStyle/>
          <a:p>
            <a:r>
              <a:rPr lang="en-US" sz="2800" b="1" dirty="0">
                <a:solidFill>
                  <a:srgbClr val="DD613B"/>
                </a:solidFill>
                <a:latin typeface="+mj-lt"/>
                <a:ea typeface="+mj-ea"/>
                <a:cs typeface="+mj-cs"/>
                <a:sym typeface="+mn-ea"/>
              </a:rPr>
              <a:t>Contents </a:t>
            </a:r>
            <a:endParaRPr lang="en-US" altLang="en-US" sz="2800" b="1" dirty="0">
              <a:solidFill>
                <a:srgbClr val="DD613B"/>
              </a:solidFill>
              <a:latin typeface="+mj-lt"/>
              <a:ea typeface="+mj-ea"/>
              <a:cs typeface="+mj-cs"/>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upload_post_object_v2_3136283773"/>
          <p:cNvPicPr>
            <a:picLocks noChangeAspect="1"/>
          </p:cNvPicPr>
          <p:nvPr/>
        </p:nvPicPr>
        <p:blipFill>
          <a:blip r:embed="rId1"/>
          <a:stretch>
            <a:fillRect/>
          </a:stretch>
        </p:blipFill>
        <p:spPr>
          <a:xfrm>
            <a:off x="123349" y="1181735"/>
            <a:ext cx="10144601" cy="2093645"/>
          </a:xfrm>
          <a:prstGeom prst="rect">
            <a:avLst/>
          </a:prstGeom>
        </p:spPr>
      </p:pic>
      <p:sp>
        <p:nvSpPr>
          <p:cNvPr id="6" name="圆角矩形 5"/>
          <p:cNvSpPr/>
          <p:nvPr userDrawn="1"/>
        </p:nvSpPr>
        <p:spPr>
          <a:xfrm>
            <a:off x="3213963" y="3901424"/>
            <a:ext cx="5565420" cy="1616234"/>
          </a:xfrm>
          <a:prstGeom prst="roundRect">
            <a:avLst/>
          </a:prstGeom>
          <a:solidFill>
            <a:srgbClr val="DEEBF7">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highlight>
                <a:srgbClr val="C0C0C0"/>
              </a:highlight>
            </a:endParaRPr>
          </a:p>
        </p:txBody>
      </p:sp>
      <p:sp>
        <p:nvSpPr>
          <p:cNvPr id="4" name="文本框 3"/>
          <p:cNvSpPr txBox="1"/>
          <p:nvPr>
            <p:custDataLst>
              <p:tags r:id="rId2"/>
            </p:custDataLst>
          </p:nvPr>
        </p:nvSpPr>
        <p:spPr>
          <a:xfrm>
            <a:off x="0" y="228600"/>
            <a:ext cx="8465871" cy="953135"/>
          </a:xfrm>
          <a:prstGeom prst="rect">
            <a:avLst/>
          </a:prstGeom>
          <a:noFill/>
        </p:spPr>
        <p:txBody>
          <a:bodyPr wrap="square" rtlCol="0" anchor="t">
            <a:noAutofit/>
          </a:bodyPr>
          <a:lstStyle/>
          <a:p>
            <a:pPr algn="l">
              <a:buClrTx/>
              <a:buSzTx/>
            </a:pPr>
            <a:r>
              <a:rPr lang="en-US" altLang="zh-CN" sz="2800" b="1" dirty="0">
                <a:solidFill>
                  <a:srgbClr val="DD613B"/>
                </a:solidFill>
                <a:latin typeface="+mj-lt"/>
                <a:ea typeface="+mj-ea"/>
                <a:cs typeface="+mj-cs"/>
              </a:rPr>
              <a:t>Representative Attack Cases and Defense Reflections</a:t>
            </a:r>
            <a:endParaRPr lang="en-US" altLang="zh-CN" sz="2800" b="1" dirty="0">
              <a:solidFill>
                <a:srgbClr val="DD613B"/>
              </a:solidFill>
              <a:latin typeface="+mj-lt"/>
              <a:ea typeface="+mj-ea"/>
              <a:cs typeface="+mj-cs"/>
            </a:endParaRPr>
          </a:p>
        </p:txBody>
      </p:sp>
      <p:sp>
        <p:nvSpPr>
          <p:cNvPr id="2" name="文本框 1"/>
          <p:cNvSpPr txBox="1"/>
          <p:nvPr userDrawn="1"/>
        </p:nvSpPr>
        <p:spPr>
          <a:xfrm>
            <a:off x="2123637" y="1944131"/>
            <a:ext cx="309880" cy="368300"/>
          </a:xfrm>
          <a:prstGeom prst="rect">
            <a:avLst/>
          </a:prstGeom>
        </p:spPr>
        <p:txBody>
          <a:bodyPr wrap="none" rtlCol="0">
            <a:spAutoFit/>
          </a:bodyPr>
          <a:p>
            <a:endParaRPr lang="zh-CN" altLang="en-US"/>
          </a:p>
        </p:txBody>
      </p:sp>
      <p:sp>
        <p:nvSpPr>
          <p:cNvPr id="5" name="文本框 4"/>
          <p:cNvSpPr txBox="1"/>
          <p:nvPr userDrawn="1"/>
        </p:nvSpPr>
        <p:spPr>
          <a:xfrm>
            <a:off x="3412585" y="4107796"/>
            <a:ext cx="5366830" cy="1628921"/>
          </a:xfrm>
          <a:prstGeom prst="rect">
            <a:avLst/>
          </a:prstGeom>
        </p:spPr>
        <p:txBody>
          <a:bodyPr wrap="square" rtlCol="0">
            <a:noAutofit/>
          </a:bodyPr>
          <a:p>
            <a:pPr algn="l"/>
            <a:r>
              <a:rPr lang="en-US" altLang="zh-CN" b="1"/>
              <a:t>Most DeFi</a:t>
            </a:r>
            <a:r>
              <a:rPr lang="en-US" altLang="zh-CN"/>
              <a:t> exploits reveal a</a:t>
            </a:r>
            <a:r>
              <a:rPr lang="en-US" altLang="zh-CN" b="1"/>
              <a:t> lack of boundary-aware mechanisms in protocol </a:t>
            </a:r>
            <a:r>
              <a:rPr lang="en-US" altLang="zh-CN"/>
              <a:t>design—particularly in oracles, governance, and access control—highlighting the absence of dynamic adversarial modeling.</a:t>
            </a:r>
            <a:endParaRPr lang="en-US" altLang="zh-CN"/>
          </a:p>
        </p:txBody>
      </p:sp>
      <p:pic>
        <p:nvPicPr>
          <p:cNvPr id="7" name="图片 6" descr="upload_post_object_v2_328514357"/>
          <p:cNvPicPr>
            <a:picLocks noChangeAspect="1"/>
          </p:cNvPicPr>
          <p:nvPr/>
        </p:nvPicPr>
        <p:blipFill>
          <a:blip r:embed="rId3"/>
          <a:stretch>
            <a:fillRect/>
          </a:stretch>
        </p:blipFill>
        <p:spPr>
          <a:xfrm>
            <a:off x="688816" y="3501390"/>
            <a:ext cx="2175658" cy="2416155"/>
          </a:xfrm>
          <a:prstGeom prst="rect">
            <a:avLst/>
          </a:prstGeom>
        </p:spPr>
      </p:pic>
      <p:pic>
        <p:nvPicPr>
          <p:cNvPr id="8" name="图片 7" descr="upload_post_object_v2_876051567"/>
          <p:cNvPicPr>
            <a:picLocks noChangeAspect="1"/>
          </p:cNvPicPr>
          <p:nvPr/>
        </p:nvPicPr>
        <p:blipFill>
          <a:blip r:embed="rId4"/>
          <a:stretch>
            <a:fillRect/>
          </a:stretch>
        </p:blipFill>
        <p:spPr>
          <a:xfrm>
            <a:off x="9303843" y="3501453"/>
            <a:ext cx="1689085" cy="24161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upload_post_object_v2_2031994126"/>
          <p:cNvPicPr>
            <a:picLocks noChangeAspect="1"/>
          </p:cNvPicPr>
          <p:nvPr/>
        </p:nvPicPr>
        <p:blipFill>
          <a:blip r:embed="rId1"/>
          <a:stretch>
            <a:fillRect/>
          </a:stretch>
        </p:blipFill>
        <p:spPr>
          <a:xfrm>
            <a:off x="118146" y="1181775"/>
            <a:ext cx="4789481" cy="3838693"/>
          </a:xfrm>
          <a:prstGeom prst="rect">
            <a:avLst/>
          </a:prstGeom>
        </p:spPr>
      </p:pic>
      <p:sp>
        <p:nvSpPr>
          <p:cNvPr id="6" name="圆角矩形 5"/>
          <p:cNvSpPr/>
          <p:nvPr userDrawn="1"/>
        </p:nvSpPr>
        <p:spPr>
          <a:xfrm>
            <a:off x="4762685" y="4168811"/>
            <a:ext cx="7125098" cy="2205336"/>
          </a:xfrm>
          <a:prstGeom prst="roundRect">
            <a:avLst/>
          </a:prstGeom>
          <a:solidFill>
            <a:srgbClr val="FBE5D6">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highlight>
                <a:srgbClr val="C0C0C0"/>
              </a:highlight>
            </a:endParaRPr>
          </a:p>
        </p:txBody>
      </p:sp>
      <p:sp>
        <p:nvSpPr>
          <p:cNvPr id="4" name="文本框 3"/>
          <p:cNvSpPr txBox="1"/>
          <p:nvPr>
            <p:custDataLst>
              <p:tags r:id="rId2"/>
            </p:custDataLst>
          </p:nvPr>
        </p:nvSpPr>
        <p:spPr>
          <a:xfrm>
            <a:off x="0" y="228600"/>
            <a:ext cx="10820048" cy="953135"/>
          </a:xfrm>
          <a:prstGeom prst="rect">
            <a:avLst/>
          </a:prstGeom>
          <a:noFill/>
        </p:spPr>
        <p:txBody>
          <a:bodyPr wrap="square" rtlCol="0" anchor="t">
            <a:noAutofit/>
          </a:bodyPr>
          <a:lstStyle/>
          <a:p>
            <a:pPr algn="l">
              <a:buClrTx/>
              <a:buSzTx/>
            </a:pPr>
            <a:r>
              <a:rPr lang="en-US" altLang="zh-CN" sz="2800" b="1" dirty="0">
                <a:solidFill>
                  <a:srgbClr val="DD613B"/>
                </a:solidFill>
                <a:latin typeface="+mj-lt"/>
                <a:ea typeface="+mj-ea"/>
                <a:cs typeface="+mj-cs"/>
              </a:rPr>
              <a:t>Attack Taxonomy Convergence and Economic Incentive Patterns</a:t>
            </a:r>
            <a:endParaRPr lang="en-US" altLang="zh-CN" sz="2800" b="1" dirty="0">
              <a:solidFill>
                <a:srgbClr val="DD613B"/>
              </a:solidFill>
              <a:latin typeface="+mj-lt"/>
              <a:ea typeface="+mj-ea"/>
              <a:cs typeface="+mj-cs"/>
            </a:endParaRPr>
          </a:p>
        </p:txBody>
      </p:sp>
      <p:sp>
        <p:nvSpPr>
          <p:cNvPr id="2" name="文本框 1"/>
          <p:cNvSpPr txBox="1"/>
          <p:nvPr userDrawn="1"/>
        </p:nvSpPr>
        <p:spPr>
          <a:xfrm>
            <a:off x="5188984" y="1181775"/>
            <a:ext cx="4892620" cy="2635250"/>
          </a:xfrm>
          <a:prstGeom prst="rect">
            <a:avLst/>
          </a:prstGeom>
        </p:spPr>
        <p:txBody>
          <a:bodyPr wrap="square" rtlCol="0">
            <a:noAutofit/>
          </a:bodyPr>
          <a:p>
            <a:pPr algn="l"/>
            <a:r>
              <a:rPr lang="en-US" altLang="zh-CN" sz="2000" b="1"/>
              <a:t>DeFi attacks often follow a few core patterns:</a:t>
            </a:r>
            <a:endParaRPr lang="en-US" altLang="zh-CN" sz="2000" b="1"/>
          </a:p>
          <a:p>
            <a:pPr algn="l"/>
            <a:endParaRPr lang="en-US" altLang="zh-CN" sz="2000" b="1"/>
          </a:p>
          <a:p>
            <a:pPr algn="l"/>
            <a:r>
              <a:rPr lang="en-US" altLang="zh-CN"/>
              <a:t>• </a:t>
            </a:r>
            <a:r>
              <a:rPr lang="en-US" altLang="zh-CN" sz="2000"/>
              <a:t>Price manipulation</a:t>
            </a:r>
            <a:endParaRPr lang="en-US" altLang="zh-CN" sz="2000"/>
          </a:p>
          <a:p>
            <a:pPr algn="l"/>
            <a:endParaRPr lang="en-US" altLang="zh-CN" sz="2000"/>
          </a:p>
          <a:p>
            <a:pPr algn="l"/>
            <a:r>
              <a:rPr lang="en-US" altLang="zh-CN" sz="2000"/>
              <a:t>• MEV-based ordering</a:t>
            </a:r>
            <a:endParaRPr lang="en-US" altLang="zh-CN" sz="2000"/>
          </a:p>
          <a:p>
            <a:pPr algn="l"/>
            <a:endParaRPr lang="en-US" altLang="zh-CN" sz="2000"/>
          </a:p>
          <a:p>
            <a:pPr algn="l"/>
            <a:r>
              <a:rPr lang="en-US" altLang="zh-CN" sz="2000"/>
              <a:t>• Contract logic flaws</a:t>
            </a:r>
            <a:endParaRPr lang="en-US" altLang="zh-CN" sz="2000"/>
          </a:p>
          <a:p>
            <a:pPr algn="l"/>
            <a:endParaRPr lang="en-US" altLang="zh-CN" sz="2000"/>
          </a:p>
          <a:p>
            <a:pPr algn="l"/>
            <a:r>
              <a:rPr lang="en-US" altLang="zh-CN" sz="2000"/>
              <a:t>• Governance exploits.</a:t>
            </a:r>
            <a:endParaRPr lang="en-US" altLang="zh-CN" sz="2000"/>
          </a:p>
        </p:txBody>
      </p:sp>
      <p:sp>
        <p:nvSpPr>
          <p:cNvPr id="3" name="文本框 2"/>
          <p:cNvSpPr txBox="1"/>
          <p:nvPr userDrawn="1"/>
        </p:nvSpPr>
        <p:spPr>
          <a:xfrm>
            <a:off x="5188934" y="4388485"/>
            <a:ext cx="6884197" cy="1858645"/>
          </a:xfrm>
          <a:prstGeom prst="rect">
            <a:avLst/>
          </a:prstGeom>
        </p:spPr>
        <p:txBody>
          <a:bodyPr wrap="square" rtlCol="0">
            <a:noAutofit/>
          </a:bodyPr>
          <a:p>
            <a:pPr algn="l"/>
            <a:r>
              <a:rPr lang="en-US" altLang="zh-CN" b="1"/>
              <a:t>Most</a:t>
            </a:r>
            <a:r>
              <a:rPr lang="en-US" altLang="zh-CN"/>
              <a:t> are </a:t>
            </a:r>
            <a:r>
              <a:rPr lang="en-US" altLang="zh-CN" b="1"/>
              <a:t>economically driven</a:t>
            </a:r>
            <a:r>
              <a:rPr lang="en-US" altLang="zh-CN"/>
              <a:t>, timed around arbitrage windows or market swings.</a:t>
            </a:r>
            <a:endParaRPr lang="en-US" altLang="zh-CN"/>
          </a:p>
          <a:p>
            <a:pPr algn="l"/>
            <a:r>
              <a:rPr lang="en-US" altLang="zh-CN"/>
              <a:t>Flash loans lower the execution threshold, enabling complex, capital-free exploits.</a:t>
            </a:r>
            <a:endParaRPr lang="en-US" altLang="zh-CN"/>
          </a:p>
          <a:p>
            <a:pPr algn="l"/>
            <a:r>
              <a:rPr lang="en-US" altLang="zh-CN"/>
              <a:t>The pattern convergence indicates</a:t>
            </a:r>
            <a:r>
              <a:rPr lang="en-US" altLang="zh-CN" b="1"/>
              <a:t> attacker maturity and automation, calling for generalizable, adaptive defenses.</a:t>
            </a:r>
            <a:endParaRPr lang="en-US" altLang="zh-CN"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userDrawn="1"/>
        </p:nvSpPr>
        <p:spPr>
          <a:xfrm>
            <a:off x="4861179" y="1569149"/>
            <a:ext cx="6411277" cy="4443032"/>
          </a:xfrm>
          <a:prstGeom prst="roundRect">
            <a:avLst/>
          </a:prstGeom>
          <a:solidFill>
            <a:srgbClr val="DEEBF7">
              <a:alpha val="100000"/>
            </a:srgbClr>
          </a:solidFill>
          <a:ln w="12700" cmpd="sng">
            <a:noFill/>
            <a:prstDash val="solid"/>
            <a:miter lim="800000"/>
          </a:ln>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p>
            <a:pPr algn="ctr"/>
            <a:endParaRPr lang="zh-CN" altLang="en-US">
              <a:solidFill>
                <a:srgbClr val="000000"/>
              </a:solidFill>
              <a:highlight>
                <a:srgbClr val="C0C0C0"/>
              </a:highlight>
            </a:endParaRPr>
          </a:p>
        </p:txBody>
      </p:sp>
      <p:sp>
        <p:nvSpPr>
          <p:cNvPr id="4" name="文本框 3"/>
          <p:cNvSpPr txBox="1"/>
          <p:nvPr>
            <p:custDataLst>
              <p:tags r:id="rId1"/>
            </p:custDataLst>
          </p:nvPr>
        </p:nvSpPr>
        <p:spPr>
          <a:xfrm>
            <a:off x="0" y="228600"/>
            <a:ext cx="9894072" cy="953135"/>
          </a:xfrm>
          <a:prstGeom prst="rect">
            <a:avLst/>
          </a:prstGeom>
          <a:noFill/>
        </p:spPr>
        <p:txBody>
          <a:bodyPr wrap="square" rtlCol="0" anchor="t">
            <a:noAutofit/>
          </a:bodyPr>
          <a:lstStyle/>
          <a:p>
            <a:pPr algn="l">
              <a:buClrTx/>
              <a:buSzTx/>
            </a:pPr>
            <a:r>
              <a:rPr lang="en-US" altLang="zh-CN" sz="2800" b="1" dirty="0">
                <a:solidFill>
                  <a:srgbClr val="DD613B"/>
                </a:solidFill>
                <a:latin typeface="+mj-lt"/>
                <a:ea typeface="+mj-ea"/>
                <a:cs typeface="+mj-cs"/>
              </a:rPr>
              <a:t>Summary of Attack Strategies and Open Challenges</a:t>
            </a:r>
            <a:endParaRPr lang="en-US" altLang="zh-CN" sz="2800" b="1" dirty="0">
              <a:solidFill>
                <a:srgbClr val="DD613B"/>
              </a:solidFill>
              <a:latin typeface="+mj-lt"/>
              <a:ea typeface="+mj-ea"/>
              <a:cs typeface="+mj-cs"/>
            </a:endParaRPr>
          </a:p>
        </p:txBody>
      </p:sp>
      <p:sp>
        <p:nvSpPr>
          <p:cNvPr id="2" name="文本框 1"/>
          <p:cNvSpPr txBox="1"/>
          <p:nvPr userDrawn="1"/>
        </p:nvSpPr>
        <p:spPr>
          <a:xfrm>
            <a:off x="5167758" y="1835423"/>
            <a:ext cx="6104698" cy="3187154"/>
          </a:xfrm>
          <a:prstGeom prst="rect">
            <a:avLst/>
          </a:prstGeom>
        </p:spPr>
        <p:txBody>
          <a:bodyPr wrap="square" rtlCol="0">
            <a:noAutofit/>
          </a:bodyPr>
          <a:p>
            <a:pPr algn="l"/>
            <a:r>
              <a:rPr lang="en-US" altLang="zh-CN" sz="2000" b="1"/>
              <a:t>From Bugs to Strategies</a:t>
            </a:r>
            <a:r>
              <a:rPr lang="zh-CN" altLang="en-US" sz="2000" b="1"/>
              <a:t>：</a:t>
            </a:r>
            <a:endParaRPr lang="zh-CN" altLang="en-US" sz="2000" b="1"/>
          </a:p>
          <a:p>
            <a:pPr algn="l"/>
            <a:endParaRPr lang="en-US" altLang="zh-CN" sz="2000" b="1"/>
          </a:p>
          <a:p>
            <a:pPr algn="l"/>
            <a:r>
              <a:rPr lang="en-US" altLang="zh-CN" sz="2000"/>
              <a:t>Attacks now combine multiple protocols like oracles, DEXs, and lending.</a:t>
            </a:r>
            <a:endParaRPr lang="en-US" altLang="zh-CN" sz="2000"/>
          </a:p>
          <a:p>
            <a:pPr algn="l"/>
            <a:endParaRPr lang="en-US" altLang="zh-CN" sz="2000"/>
          </a:p>
          <a:p>
            <a:pPr algn="l"/>
            <a:r>
              <a:rPr lang="en-US" altLang="zh-CN" sz="2000" b="1"/>
              <a:t>Structured and Repeatable:</a:t>
            </a:r>
            <a:endParaRPr lang="en-US" altLang="zh-CN" sz="2000" b="1"/>
          </a:p>
          <a:p>
            <a:pPr algn="l"/>
            <a:endParaRPr lang="en-US" altLang="zh-CN" sz="2000" b="1"/>
          </a:p>
          <a:p>
            <a:pPr algn="l"/>
            <a:r>
              <a:rPr lang="en-US" altLang="zh-CN" sz="2000"/>
              <a:t>Clear, reusable patterns reveal deep design flaws.</a:t>
            </a:r>
            <a:endParaRPr lang="en-US" altLang="zh-CN" sz="2000"/>
          </a:p>
          <a:p>
            <a:pPr algn="l"/>
            <a:endParaRPr lang="en-US" altLang="zh-CN" sz="2000"/>
          </a:p>
          <a:p>
            <a:pPr algn="l"/>
            <a:r>
              <a:rPr lang="en-US" altLang="zh-CN" sz="2000" b="1"/>
              <a:t>Modeling for Defense</a:t>
            </a:r>
            <a:r>
              <a:rPr lang="zh-CN" altLang="en-US" sz="2000" b="1"/>
              <a:t>：</a:t>
            </a:r>
            <a:endParaRPr lang="zh-CN" altLang="en-US" sz="2000" b="1"/>
          </a:p>
          <a:p>
            <a:pPr algn="l"/>
            <a:endParaRPr lang="en-US" altLang="zh-CN" sz="2000" b="1"/>
          </a:p>
          <a:p>
            <a:pPr algn="l"/>
            <a:r>
              <a:rPr lang="en-US" altLang="zh-CN" sz="2000"/>
              <a:t>Build multidimensional models to trace, detect, and prevent complex attacks.</a:t>
            </a:r>
            <a:endParaRPr lang="en-US" altLang="zh-CN" sz="2000"/>
          </a:p>
        </p:txBody>
      </p:sp>
      <p:pic>
        <p:nvPicPr>
          <p:cNvPr id="3" name="图片 2" descr="upload_post_object_v2_1187888633"/>
          <p:cNvPicPr>
            <a:picLocks noChangeAspect="1"/>
          </p:cNvPicPr>
          <p:nvPr/>
        </p:nvPicPr>
        <p:blipFill>
          <a:blip r:embed="rId2"/>
          <a:srcRect t="17095" r="-475" b="-475"/>
          <a:stretch>
            <a:fillRect/>
          </a:stretch>
        </p:blipFill>
        <p:spPr>
          <a:xfrm>
            <a:off x="330200" y="1569139"/>
            <a:ext cx="4531007" cy="41437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custDataLst>
              <p:tags r:id="rId1"/>
            </p:custDataLst>
          </p:nvPr>
        </p:nvSpPr>
        <p:spPr>
          <a:xfrm>
            <a:off x="787213" y="1623770"/>
            <a:ext cx="11092815" cy="3405430"/>
          </a:xfrm>
        </p:spPr>
        <p:txBody>
          <a:bodyPr>
            <a:noAutofit/>
          </a:bodyPr>
          <a:lstStyle/>
          <a:p>
            <a:r>
              <a:rPr lang="en-US" sz="4300" b="1" dirty="0">
                <a:solidFill>
                  <a:schemeClr val="accent1">
                    <a:lumMod val="40000"/>
                    <a:lumOff val="60000"/>
                  </a:schemeClr>
                </a:solidFill>
                <a:latin typeface="+mj-lt"/>
                <a:ea typeface="+mj-ea"/>
                <a:cs typeface="+mj-cs"/>
              </a:rPr>
              <a:t>D</a:t>
            </a:r>
            <a:r>
              <a:rPr lang="en-US" altLang="zh-CN" sz="4300" b="1" dirty="0">
                <a:solidFill>
                  <a:schemeClr val="accent1">
                    <a:lumMod val="40000"/>
                    <a:lumOff val="60000"/>
                  </a:schemeClr>
                </a:solidFill>
                <a:latin typeface="+mj-lt"/>
                <a:ea typeface="+mj-ea"/>
                <a:cs typeface="+mj-cs"/>
              </a:rPr>
              <a:t>eFi Primitives &amp; Background</a:t>
            </a:r>
            <a:endParaRPr lang="en-US" sz="4300" b="1" dirty="0">
              <a:solidFill>
                <a:schemeClr val="accent1">
                  <a:lumMod val="40000"/>
                  <a:lumOff val="60000"/>
                </a:schemeClr>
              </a:solidFill>
              <a:latin typeface="+mj-lt"/>
              <a:ea typeface="+mj-ea"/>
              <a:cs typeface="+mj-cs"/>
            </a:endParaRPr>
          </a:p>
          <a:p>
            <a:pPr algn="l">
              <a:buClrTx/>
              <a:buSzTx/>
            </a:pPr>
            <a:r>
              <a:rPr lang="en-US" sz="4300" b="1" dirty="0">
                <a:solidFill>
                  <a:schemeClr val="accent1">
                    <a:lumMod val="40000"/>
                    <a:lumOff val="60000"/>
                  </a:schemeClr>
                </a:solidFill>
                <a:latin typeface="+mj-lt"/>
                <a:ea typeface="+mj-ea"/>
                <a:cs typeface="+mj-cs"/>
              </a:rPr>
              <a:t>DeFi Arbitrage Strategies</a:t>
            </a:r>
            <a:endParaRPr lang="en-US" sz="4300" b="1" dirty="0">
              <a:solidFill>
                <a:schemeClr val="accent1">
                  <a:lumMod val="40000"/>
                  <a:lumOff val="60000"/>
                </a:schemeClr>
              </a:solidFill>
              <a:latin typeface="+mj-lt"/>
              <a:ea typeface="+mj-ea"/>
              <a:cs typeface="+mj-cs"/>
              <a:sym typeface="+mn-ea"/>
            </a:endParaRPr>
          </a:p>
          <a:p>
            <a:pPr algn="l">
              <a:buClrTx/>
              <a:buSzTx/>
            </a:pPr>
            <a:r>
              <a:rPr lang="en-US" altLang="zh-CN" sz="4300" b="1" dirty="0">
                <a:solidFill>
                  <a:schemeClr val="accent1">
                    <a:lumMod val="40000"/>
                    <a:lumOff val="60000"/>
                  </a:schemeClr>
                </a:solidFill>
                <a:latin typeface="+mj-lt"/>
                <a:ea typeface="+mj-ea"/>
                <a:cs typeface="+mj-cs"/>
              </a:rPr>
              <a:t>DeFi Attack Strategies</a:t>
            </a:r>
            <a:endParaRPr lang="en-US" altLang="zh-CN" sz="4300" b="1" dirty="0">
              <a:solidFill>
                <a:schemeClr val="accent1">
                  <a:lumMod val="40000"/>
                  <a:lumOff val="60000"/>
                </a:schemeClr>
              </a:solidFill>
              <a:latin typeface="+mj-lt"/>
              <a:ea typeface="+mj-ea"/>
              <a:cs typeface="+mj-cs"/>
            </a:endParaRPr>
          </a:p>
          <a:p>
            <a:pPr algn="l">
              <a:buClrTx/>
              <a:buSzTx/>
            </a:pPr>
            <a:r>
              <a:rPr lang="en-US" altLang="zh-CN" sz="4300" b="1" dirty="0">
                <a:solidFill>
                  <a:srgbClr val="DD613B"/>
                </a:solidFill>
                <a:latin typeface="+mj-lt"/>
                <a:ea typeface="+mj-ea"/>
                <a:cs typeface="+mj-cs"/>
              </a:rPr>
              <a:t>DeFi Defenses Mechanisms</a:t>
            </a:r>
            <a:endParaRPr lang="en-US" altLang="zh-CN" sz="4300" b="1" dirty="0">
              <a:solidFill>
                <a:srgbClr val="DD613B"/>
              </a:solidFill>
              <a:latin typeface="+mj-lt"/>
              <a:ea typeface="+mj-ea"/>
              <a:cs typeface="+mj-cs"/>
            </a:endParaRPr>
          </a:p>
          <a:p>
            <a:pPr algn="l">
              <a:buClrTx/>
              <a:buSzTx/>
            </a:pPr>
            <a:r>
              <a:rPr lang="en-US" altLang="zh-CN" sz="4300" b="1" dirty="0">
                <a:solidFill>
                  <a:schemeClr val="accent1">
                    <a:lumMod val="40000"/>
                    <a:lumOff val="60000"/>
                  </a:schemeClr>
                </a:solidFill>
                <a:latin typeface="+mj-lt"/>
                <a:ea typeface="+mj-ea"/>
                <a:cs typeface="+mj-cs"/>
              </a:rPr>
              <a:t>Conclusion</a:t>
            </a:r>
            <a:endParaRPr lang="en-US" altLang="zh-CN" sz="4300" b="1" dirty="0">
              <a:solidFill>
                <a:schemeClr val="accent1">
                  <a:lumMod val="40000"/>
                  <a:lumOff val="60000"/>
                </a:schemeClr>
              </a:solidFill>
              <a:latin typeface="+mj-lt"/>
              <a:ea typeface="+mj-ea"/>
              <a:cs typeface="+mj-cs"/>
            </a:endParaRPr>
          </a:p>
          <a:p>
            <a:pPr algn="l">
              <a:buClrTx/>
              <a:buSzTx/>
            </a:pPr>
            <a:endParaRPr lang="en-US" sz="4300" b="1" dirty="0">
              <a:solidFill>
                <a:schemeClr val="bg1">
                  <a:lumMod val="75000"/>
                </a:schemeClr>
              </a:solidFill>
              <a:latin typeface="+mj-lt"/>
              <a:ea typeface="+mj-ea"/>
              <a:cs typeface="+mj-cs"/>
              <a:sym typeface="+mn-ea"/>
            </a:endParaRPr>
          </a:p>
          <a:p>
            <a:pPr algn="l">
              <a:buClrTx/>
              <a:buSzTx/>
            </a:pPr>
            <a:endParaRPr lang="en-US" sz="4300" b="1" dirty="0">
              <a:solidFill>
                <a:schemeClr val="bg1">
                  <a:lumMod val="75000"/>
                </a:schemeClr>
              </a:solidFill>
              <a:latin typeface="+mj-lt"/>
              <a:ea typeface="+mj-ea"/>
              <a:cs typeface="+mj-cs"/>
              <a:sym typeface="+mn-ea"/>
            </a:endParaRPr>
          </a:p>
          <a:p>
            <a:pPr marL="0" indent="0">
              <a:buNone/>
            </a:pPr>
            <a:endParaRPr lang="en-US" sz="4300" dirty="0">
              <a:solidFill>
                <a:schemeClr val="bg1">
                  <a:lumMod val="75000"/>
                </a:schemeClr>
              </a:solidFill>
            </a:endParaRPr>
          </a:p>
        </p:txBody>
      </p:sp>
      <p:sp>
        <p:nvSpPr>
          <p:cNvPr id="4" name="文本框 3"/>
          <p:cNvSpPr txBox="1"/>
          <p:nvPr>
            <p:custDataLst>
              <p:tags r:id="rId2"/>
            </p:custDataLst>
          </p:nvPr>
        </p:nvSpPr>
        <p:spPr>
          <a:xfrm>
            <a:off x="0" y="228600"/>
            <a:ext cx="6096000" cy="521970"/>
          </a:xfrm>
          <a:prstGeom prst="rect">
            <a:avLst/>
          </a:prstGeom>
          <a:noFill/>
        </p:spPr>
        <p:txBody>
          <a:bodyPr wrap="square" rtlCol="0" anchor="t">
            <a:spAutoFit/>
          </a:bodyPr>
          <a:lstStyle/>
          <a:p>
            <a:r>
              <a:rPr lang="en-US" sz="2800" b="1" dirty="0">
                <a:solidFill>
                  <a:srgbClr val="DD613B"/>
                </a:solidFill>
                <a:latin typeface="+mj-lt"/>
                <a:ea typeface="+mj-ea"/>
                <a:cs typeface="+mj-cs"/>
                <a:sym typeface="+mn-ea"/>
              </a:rPr>
              <a:t>Contents </a:t>
            </a:r>
            <a:endParaRPr lang="en-US" altLang="en-US" sz="2800" b="1" dirty="0">
              <a:solidFill>
                <a:srgbClr val="DD613B"/>
              </a:solidFill>
              <a:latin typeface="+mj-lt"/>
              <a:ea typeface="+mj-ea"/>
              <a:cs typeface="+mj-c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DeFi Defenses Mechanisms</a:t>
            </a:r>
            <a:endParaRPr lang="en-US" altLang="zh-CN" sz="2800" b="1" dirty="0">
              <a:solidFill>
                <a:srgbClr val="DD613B"/>
              </a:solidFill>
              <a:latin typeface="+mj-lt"/>
              <a:ea typeface="+mj-ea"/>
              <a:cs typeface="+mj-cs"/>
            </a:endParaRPr>
          </a:p>
        </p:txBody>
      </p:sp>
      <p:grpSp>
        <p:nvGrpSpPr>
          <p:cNvPr id="7" name="组合 6"/>
          <p:cNvGrpSpPr/>
          <p:nvPr userDrawn="1"/>
        </p:nvGrpSpPr>
        <p:grpSpPr>
          <a:xfrm>
            <a:off x="251881" y="1126164"/>
            <a:ext cx="9979025" cy="4881880"/>
            <a:chOff x="203" y="1699"/>
            <a:chExt cx="15715" cy="7688"/>
          </a:xfrm>
        </p:grpSpPr>
        <p:pic>
          <p:nvPicPr>
            <p:cNvPr id="3" name="图片 2" descr="upload_post_object_v2_115102472"/>
            <p:cNvPicPr>
              <a:picLocks noChangeAspect="1"/>
            </p:cNvPicPr>
            <p:nvPr/>
          </p:nvPicPr>
          <p:blipFill>
            <a:blip r:embed="rId2"/>
            <a:stretch>
              <a:fillRect/>
            </a:stretch>
          </p:blipFill>
          <p:spPr>
            <a:xfrm>
              <a:off x="9184" y="1699"/>
              <a:ext cx="6735" cy="7560"/>
            </a:xfrm>
            <a:prstGeom prst="rect">
              <a:avLst/>
            </a:prstGeom>
          </p:spPr>
        </p:pic>
        <p:sp>
          <p:nvSpPr>
            <p:cNvPr id="6" name="文本框 5"/>
            <p:cNvSpPr txBox="1"/>
            <p:nvPr userDrawn="1"/>
          </p:nvSpPr>
          <p:spPr>
            <a:xfrm>
              <a:off x="203" y="1699"/>
              <a:ext cx="8982" cy="7688"/>
            </a:xfrm>
            <a:prstGeom prst="rect">
              <a:avLst/>
            </a:prstGeom>
          </p:spPr>
          <p:txBody>
            <a:bodyPr wrap="none" rtlCol="0">
              <a:noAutofit/>
            </a:bodyPr>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DeFi protocols face</a:t>
              </a:r>
              <a:r>
                <a:rPr lang="en-US" altLang="en-US" sz="200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unique security challenges </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requiring multi-layered defenses: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Technical safeguards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Economic incentives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Governance processes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Primary threats include: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Smart</a:t>
              </a:r>
              <a:r>
                <a:rPr lang="en-US" altLang="en-US" sz="200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contract vulnerabilities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Oracle manipulation</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MEV extraction</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Cross-chain attacks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Effective security requires integrated approaches </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combining</a:t>
              </a:r>
              <a:r>
                <a:rPr lang="en-US" altLang="en-US" sz="200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code, economics, </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algn="l"/>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and community</a:t>
              </a:r>
              <a:r>
                <a:rPr lang="en-US" altLang="en-US" sz="2000">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governance.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zh-CN" altLang="en-US" sz="2000">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414227"/>
            <a:ext cx="7684042" cy="425357"/>
          </a:xfrm>
        </p:spPr>
        <p:txBody>
          <a:bodyPr>
            <a:normAutofit fontScale="90000"/>
          </a:bodyPr>
          <a:p>
            <a:r>
              <a:rPr lang="en-US" altLang="zh-CN" sz="3100"/>
              <a:t>Smart Contract Audits &amp; Formal Verification</a:t>
            </a:r>
            <a:endParaRPr lang="en-US" altLang="zh-CN" sz="3100"/>
          </a:p>
        </p:txBody>
      </p:sp>
      <p:grpSp>
        <p:nvGrpSpPr>
          <p:cNvPr id="6" name="组合 5"/>
          <p:cNvGrpSpPr/>
          <p:nvPr userDrawn="1"/>
        </p:nvGrpSpPr>
        <p:grpSpPr>
          <a:xfrm>
            <a:off x="162560" y="1055370"/>
            <a:ext cx="9606266" cy="4478941"/>
            <a:chOff x="256" y="1662"/>
            <a:chExt cx="10934" cy="6992"/>
          </a:xfrm>
        </p:grpSpPr>
        <p:sp>
          <p:nvSpPr>
            <p:cNvPr id="3" name="文本框 2"/>
            <p:cNvSpPr txBox="1"/>
            <p:nvPr/>
          </p:nvSpPr>
          <p:spPr>
            <a:xfrm>
              <a:off x="256" y="2498"/>
              <a:ext cx="10936" cy="6156"/>
            </a:xfrm>
            <a:prstGeom prst="rect">
              <a:avLst/>
            </a:prstGeom>
            <a:noFill/>
          </p:spPr>
          <p:txBody>
            <a:bodyPr wrap="square" rtlCol="0" anchor="t">
              <a:noAutofit/>
            </a:bodyPr>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Smart contract audits involve: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Manual code review by security experts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Automated vulnerability scanning</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Attack scenario simulation</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Formal verification provides mathematical proof of contract correctness through:</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Static symbolic execution (analyzing code)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Dynamic symbolic execution (runtime behavior)</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Despite advances, complete security requires both automated tools and human expertise.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文本框 4"/>
            <p:cNvSpPr txBox="1"/>
            <p:nvPr/>
          </p:nvSpPr>
          <p:spPr>
            <a:xfrm>
              <a:off x="256" y="1662"/>
              <a:ext cx="7885" cy="734"/>
            </a:xfrm>
            <a:prstGeom prst="rect">
              <a:avLst/>
            </a:prstGeom>
            <a:noFill/>
          </p:spPr>
          <p:txBody>
            <a:bodyPr wrap="square" rtlCol="0" anchor="t">
              <a:noAutofit/>
            </a:bodyPr>
            <a:p>
              <a:r>
                <a:rPr lang="en-US" altLang="zh-CN" sz="2000" b="1"/>
                <a:t>This is the first Line of Defense: Code Security</a:t>
              </a:r>
              <a:endParaRPr lang="en-US" altLang="zh-CN" sz="2000" b="1"/>
            </a:p>
            <a:p>
              <a:endParaRPr lang="en-US" altLang="zh-CN" sz="2000" b="1"/>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414227"/>
            <a:ext cx="7684042" cy="425357"/>
          </a:xfrm>
        </p:spPr>
        <p:txBody>
          <a:bodyPr>
            <a:normAutofit fontScale="90000"/>
          </a:bodyPr>
          <a:p>
            <a:r>
              <a:rPr lang="en-US" altLang="zh-CN" sz="3100"/>
              <a:t>Oracle Security Enhancements</a:t>
            </a:r>
            <a:endParaRPr lang="en-US" altLang="zh-CN" sz="3100"/>
          </a:p>
        </p:txBody>
      </p:sp>
      <p:grpSp>
        <p:nvGrpSpPr>
          <p:cNvPr id="5" name="组合 4"/>
          <p:cNvGrpSpPr/>
          <p:nvPr userDrawn="1"/>
        </p:nvGrpSpPr>
        <p:grpSpPr>
          <a:xfrm>
            <a:off x="275850" y="1420663"/>
            <a:ext cx="11505731" cy="3981071"/>
            <a:chOff x="232" y="1471"/>
            <a:chExt cx="11498" cy="5532"/>
          </a:xfrm>
        </p:grpSpPr>
        <p:sp>
          <p:nvSpPr>
            <p:cNvPr id="3" name="文本框 2"/>
            <p:cNvSpPr txBox="1"/>
            <p:nvPr/>
          </p:nvSpPr>
          <p:spPr>
            <a:xfrm>
              <a:off x="232" y="2487"/>
              <a:ext cx="11499" cy="4516"/>
            </a:xfrm>
            <a:prstGeom prst="rect">
              <a:avLst/>
            </a:prstGeom>
            <a:noFill/>
          </p:spPr>
          <p:txBody>
            <a:bodyPr wrap="square" rtlCol="0" anchor="t">
              <a:noAutofit/>
            </a:bodyPr>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Oracle vulnerability solutions: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Multiple data sources with M-of-N reporter mechanisms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Time-Weighted Average Price (TWAP) implementation</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Crcuit breakers for suspicious price movements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Cryptographic verification of data integrity</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Oracle attacks contributed to largest DeFi exploits, making their security critical for ecosystem stability.</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文本框 3"/>
            <p:cNvSpPr txBox="1"/>
            <p:nvPr/>
          </p:nvSpPr>
          <p:spPr>
            <a:xfrm>
              <a:off x="232" y="1471"/>
              <a:ext cx="10479" cy="871"/>
            </a:xfrm>
            <a:prstGeom prst="rect">
              <a:avLst/>
            </a:prstGeom>
            <a:noFill/>
          </p:spPr>
          <p:txBody>
            <a:bodyPr wrap="square" rtlCol="0" anchor="t">
              <a:noAutofit/>
            </a:bodyPr>
            <a:p>
              <a:r>
                <a:rPr lang="en-US" altLang="zh-CN" sz="2000" b="1">
                  <a:latin typeface="Calibri" charset="0"/>
                  <a:ea typeface="Calibri" charset="0"/>
                  <a:cs typeface="Calibri" charset="0"/>
                </a:rPr>
                <a:t>Goal: To Protecting the Bridge Between Chains and Reality</a:t>
              </a:r>
              <a:endParaRPr lang="en-US" altLang="zh-CN" sz="2000" b="1">
                <a:latin typeface="Calibri" charset="0"/>
                <a:ea typeface="Calibri" charset="0"/>
                <a:cs typeface="Calibri" charset="0"/>
              </a:endParaRPr>
            </a:p>
            <a:p>
              <a:endParaRPr lang="en-US" altLang="zh-CN" sz="2000" b="1">
                <a:latin typeface="Calibri" charset="0"/>
                <a:ea typeface="Calibri" charset="0"/>
                <a:cs typeface="Calibri" charset="0"/>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414227"/>
            <a:ext cx="7684042" cy="425357"/>
          </a:xfrm>
        </p:spPr>
        <p:txBody>
          <a:bodyPr>
            <a:normAutofit fontScale="90000"/>
          </a:bodyPr>
          <a:p>
            <a:r>
              <a:rPr lang="en-US" altLang="zh-CN" sz="3100"/>
              <a:t>MEV Mitigation Techniques</a:t>
            </a:r>
            <a:endParaRPr lang="en-US" altLang="zh-CN" sz="3100"/>
          </a:p>
        </p:txBody>
      </p:sp>
      <p:grpSp>
        <p:nvGrpSpPr>
          <p:cNvPr id="6" name="组合 5"/>
          <p:cNvGrpSpPr/>
          <p:nvPr userDrawn="1"/>
        </p:nvGrpSpPr>
        <p:grpSpPr>
          <a:xfrm>
            <a:off x="118038" y="983576"/>
            <a:ext cx="9676493" cy="4666867"/>
            <a:chOff x="232" y="1471"/>
            <a:chExt cx="11997" cy="7703"/>
          </a:xfrm>
        </p:grpSpPr>
        <p:sp>
          <p:nvSpPr>
            <p:cNvPr id="3" name="文本框 2"/>
            <p:cNvSpPr txBox="1"/>
            <p:nvPr/>
          </p:nvSpPr>
          <p:spPr>
            <a:xfrm>
              <a:off x="232" y="2487"/>
              <a:ext cx="11997" cy="6686"/>
            </a:xfrm>
            <a:prstGeom prst="rect">
              <a:avLst/>
            </a:prstGeom>
            <a:noFill/>
          </p:spPr>
          <p:txBody>
            <a:bodyPr wrap="square" rtlCol="0" anchor="t">
              <a:noAutofit/>
            </a:bodyPr>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MEV (Miner Extractable Value) threatens users through:</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Transaction reordering</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Frontrunning</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Sandwich attacks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Mitigation strategies include:</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Commit-reveal schemes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Timelock delays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Fair sequencing services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Privacy-preserving transactions</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Complete elimination requires aligning economic incentives across the ecosystem.</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文本框 3"/>
            <p:cNvSpPr txBox="1"/>
            <p:nvPr/>
          </p:nvSpPr>
          <p:spPr>
            <a:xfrm>
              <a:off x="232" y="1471"/>
              <a:ext cx="11520" cy="659"/>
            </a:xfrm>
            <a:prstGeom prst="rect">
              <a:avLst/>
            </a:prstGeom>
            <a:noFill/>
          </p:spPr>
          <p:txBody>
            <a:bodyPr wrap="square" rtlCol="0" anchor="t">
              <a:spAutoFit/>
            </a:bodyPr>
            <a:p>
              <a:r>
                <a:rPr lang="en-US" altLang="zh-CN" sz="2000" b="1">
                  <a:latin typeface="Calibri" charset="0"/>
                  <a:ea typeface="Calibri" charset="0"/>
                  <a:cs typeface="Calibri" charset="0"/>
                </a:rPr>
                <a:t>Goal: Preventing Exploitation Through Transaction Ordering</a:t>
              </a:r>
              <a:endParaRPr lang="en-US" altLang="zh-CN" sz="2000" b="1">
                <a:latin typeface="Calibri" charset="0"/>
                <a:ea typeface="Calibri" charset="0"/>
                <a:cs typeface="Calibri"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414227"/>
            <a:ext cx="7684042" cy="425357"/>
          </a:xfrm>
        </p:spPr>
        <p:txBody>
          <a:bodyPr>
            <a:normAutofit fontScale="90000"/>
          </a:bodyPr>
          <a:p>
            <a:r>
              <a:rPr lang="en-US" altLang="zh-CN" sz="3100"/>
              <a:t>Case Studies </a:t>
            </a:r>
            <a:r>
              <a:rPr lang="zh-CN" altLang="en-US" sz="3100"/>
              <a:t>-</a:t>
            </a:r>
            <a:r>
              <a:rPr lang="en-US" altLang="zh-CN" sz="3100"/>
              <a:t>&gt; Success </a:t>
            </a:r>
            <a:r>
              <a:rPr lang="zh-CN" altLang="en-US" sz="3100"/>
              <a:t>&amp; </a:t>
            </a:r>
            <a:r>
              <a:rPr lang="en-US" altLang="zh-CN" sz="3100"/>
              <a:t>Failure</a:t>
            </a:r>
            <a:endParaRPr lang="en-US" altLang="zh-CN" sz="3100"/>
          </a:p>
        </p:txBody>
      </p:sp>
      <p:grpSp>
        <p:nvGrpSpPr>
          <p:cNvPr id="11" name="组合 10"/>
          <p:cNvGrpSpPr/>
          <p:nvPr userDrawn="1"/>
        </p:nvGrpSpPr>
        <p:grpSpPr>
          <a:xfrm>
            <a:off x="184150" y="1456690"/>
            <a:ext cx="5825490" cy="3370580"/>
            <a:chOff x="290" y="2294"/>
            <a:chExt cx="9174" cy="5308"/>
          </a:xfrm>
        </p:grpSpPr>
        <p:sp>
          <p:nvSpPr>
            <p:cNvPr id="5" name="文本框 4"/>
            <p:cNvSpPr txBox="1"/>
            <p:nvPr/>
          </p:nvSpPr>
          <p:spPr>
            <a:xfrm>
              <a:off x="290" y="2294"/>
              <a:ext cx="6249" cy="902"/>
            </a:xfrm>
            <a:prstGeom prst="rect">
              <a:avLst/>
            </a:prstGeom>
            <a:noFill/>
          </p:spPr>
          <p:txBody>
            <a:bodyPr wrap="square" rtlCol="0" anchor="t">
              <a:noAutofit/>
            </a:bodyPr>
            <a:p>
              <a:r>
                <a:rPr lang="en-US" altLang="zh-CN" sz="2000"/>
                <a:t>Success case study: MakerDAO</a:t>
              </a:r>
              <a:endParaRPr lang="en-US" altLang="zh-CN" sz="2000"/>
            </a:p>
          </p:txBody>
        </p:sp>
        <p:sp>
          <p:nvSpPr>
            <p:cNvPr id="6" name="文本框 5"/>
            <p:cNvSpPr txBox="1"/>
            <p:nvPr/>
          </p:nvSpPr>
          <p:spPr>
            <a:xfrm>
              <a:off x="290" y="3036"/>
              <a:ext cx="9174" cy="4567"/>
            </a:xfrm>
            <a:prstGeom prst="rect">
              <a:avLst/>
            </a:prstGeom>
            <a:noFill/>
          </p:spPr>
          <p:txBody>
            <a:bodyPr wrap="square" rtlCol="0" anchor="t">
              <a:noAutofit/>
            </a:bodyPr>
            <a:p>
              <a:r>
                <a:rPr lang="en-US" altLang="zh-CN" sz="2000">
                  <a:latin typeface="Times New Roman" panose="02020603050405020304" pitchFamily="18" charset="0"/>
                  <a:ea typeface="Times New Roman" panose="02020603050405020304" pitchFamily="18" charset="0"/>
                  <a:cs typeface="Times New Roman" panose="02020603050405020304" pitchFamily="18" charset="0"/>
                </a:rPr>
                <a:t>MakerDAO exemplifies successful defense mechanisms in action. During extreme market volatility in 2020, its multi-layered defenses, such as governance controls, price delays, and emergency shutdowns, enabled it to maintain stability. The proactive security measures in place allowed for a swift response to emerging threats, reinforcing trust in the protocol.</a:t>
              </a:r>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13" name="组合 12"/>
          <p:cNvGrpSpPr/>
          <p:nvPr userDrawn="1"/>
        </p:nvGrpSpPr>
        <p:grpSpPr>
          <a:xfrm>
            <a:off x="6538880" y="1558990"/>
            <a:ext cx="5129673" cy="3138041"/>
            <a:chOff x="10349" y="2454"/>
            <a:chExt cx="8104" cy="5148"/>
          </a:xfrm>
        </p:grpSpPr>
        <p:sp>
          <p:nvSpPr>
            <p:cNvPr id="8" name="文本框 7"/>
            <p:cNvSpPr txBox="1"/>
            <p:nvPr/>
          </p:nvSpPr>
          <p:spPr>
            <a:xfrm>
              <a:off x="10349" y="2454"/>
              <a:ext cx="5785" cy="582"/>
            </a:xfrm>
            <a:prstGeom prst="rect">
              <a:avLst/>
            </a:prstGeom>
            <a:noFill/>
          </p:spPr>
          <p:txBody>
            <a:bodyPr wrap="square" rtlCol="0" anchor="t">
              <a:noAutofit/>
            </a:bodyPr>
            <a:p>
              <a:r>
                <a:rPr lang="en-US" altLang="zh-CN"/>
                <a:t>Failure case study: Wormhole Bridge</a:t>
              </a:r>
              <a:endParaRPr lang="en-US" altLang="zh-CN"/>
            </a:p>
          </p:txBody>
        </p:sp>
        <p:sp>
          <p:nvSpPr>
            <p:cNvPr id="12" name="文本框 11"/>
            <p:cNvSpPr txBox="1"/>
            <p:nvPr/>
          </p:nvSpPr>
          <p:spPr>
            <a:xfrm>
              <a:off x="10349" y="3196"/>
              <a:ext cx="8105" cy="4407"/>
            </a:xfrm>
            <a:prstGeom prst="rect">
              <a:avLst/>
            </a:prstGeom>
            <a:noFill/>
          </p:spPr>
          <p:txBody>
            <a:bodyPr wrap="square" rtlCol="0" anchor="t">
              <a:noAutofit/>
            </a:bodyPr>
            <a:p>
              <a:r>
                <a:rPr lang="en-US" altLang="zh-CN">
                  <a:latin typeface="Times New Roman" panose="02020603050405020304" pitchFamily="18" charset="0"/>
                  <a:ea typeface="Times New Roman" panose="02020603050405020304" pitchFamily="18" charset="0"/>
                  <a:cs typeface="Times New Roman" panose="02020603050405020304" pitchFamily="18" charset="0"/>
                </a:rPr>
                <a:t>The Wormhole Bridge faced a severe failure in 2022 when an exploit led to a loss of $325 million. The breach occurred due to a deprecated function that permitted forged signatures, showcasing a lapse in operational security. Despite having formal verification, the lack of adequate security measures allowed attackers to exploit the system.</a:t>
              </a:r>
              <a:endParaRPr lang="en-US" altLang="zh-CN">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a:latin typeface="Times New Roman" panose="02020603050405020304" pitchFamily="18" charset="0"/>
                <a:ea typeface="Times New Roman" panose="02020603050405020304" pitchFamily="18" charset="0"/>
                <a:cs typeface="Times New Roman" panose="02020603050405020304" pitchFamily="18" charset="0"/>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custDataLst>
              <p:tags r:id="rId1"/>
            </p:custDataLst>
          </p:nvPr>
        </p:nvSpPr>
        <p:spPr>
          <a:xfrm>
            <a:off x="787213" y="1623770"/>
            <a:ext cx="11092815" cy="3405430"/>
          </a:xfrm>
        </p:spPr>
        <p:txBody>
          <a:bodyPr>
            <a:noAutofit/>
          </a:bodyPr>
          <a:lstStyle/>
          <a:p>
            <a:r>
              <a:rPr lang="en-US" sz="4300" b="1" dirty="0">
                <a:solidFill>
                  <a:schemeClr val="accent1">
                    <a:lumMod val="40000"/>
                    <a:lumOff val="60000"/>
                  </a:schemeClr>
                </a:solidFill>
                <a:latin typeface="+mj-lt"/>
                <a:ea typeface="+mj-ea"/>
                <a:cs typeface="+mj-cs"/>
              </a:rPr>
              <a:t>D</a:t>
            </a:r>
            <a:r>
              <a:rPr lang="en-US" altLang="zh-CN" sz="4300" b="1" dirty="0">
                <a:solidFill>
                  <a:schemeClr val="accent1">
                    <a:lumMod val="40000"/>
                    <a:lumOff val="60000"/>
                  </a:schemeClr>
                </a:solidFill>
                <a:latin typeface="+mj-lt"/>
                <a:ea typeface="+mj-ea"/>
                <a:cs typeface="+mj-cs"/>
              </a:rPr>
              <a:t>eFi Primitives &amp; Background</a:t>
            </a:r>
            <a:endParaRPr lang="en-US" sz="4300" b="1" dirty="0">
              <a:solidFill>
                <a:schemeClr val="accent1">
                  <a:lumMod val="40000"/>
                  <a:lumOff val="60000"/>
                </a:schemeClr>
              </a:solidFill>
              <a:latin typeface="+mj-lt"/>
              <a:ea typeface="+mj-ea"/>
              <a:cs typeface="+mj-cs"/>
            </a:endParaRPr>
          </a:p>
          <a:p>
            <a:pPr algn="l">
              <a:buClrTx/>
              <a:buSzTx/>
            </a:pPr>
            <a:r>
              <a:rPr lang="en-US" sz="4300" b="1" dirty="0">
                <a:solidFill>
                  <a:schemeClr val="accent1">
                    <a:lumMod val="40000"/>
                    <a:lumOff val="60000"/>
                  </a:schemeClr>
                </a:solidFill>
                <a:latin typeface="+mj-lt"/>
                <a:ea typeface="+mj-ea"/>
                <a:cs typeface="+mj-cs"/>
              </a:rPr>
              <a:t>DeFi Arbitrage Strategies</a:t>
            </a:r>
            <a:endParaRPr lang="en-US" sz="4300" b="1" dirty="0">
              <a:solidFill>
                <a:schemeClr val="accent1">
                  <a:lumMod val="40000"/>
                  <a:lumOff val="60000"/>
                </a:schemeClr>
              </a:solidFill>
              <a:latin typeface="+mj-lt"/>
              <a:ea typeface="+mj-ea"/>
              <a:cs typeface="+mj-cs"/>
              <a:sym typeface="+mn-ea"/>
            </a:endParaRPr>
          </a:p>
          <a:p>
            <a:pPr algn="l">
              <a:buClrTx/>
              <a:buSzTx/>
            </a:pPr>
            <a:r>
              <a:rPr lang="en-US" altLang="zh-CN" sz="4300" b="1" dirty="0">
                <a:solidFill>
                  <a:schemeClr val="accent1">
                    <a:lumMod val="40000"/>
                    <a:lumOff val="60000"/>
                  </a:schemeClr>
                </a:solidFill>
                <a:latin typeface="+mj-lt"/>
                <a:ea typeface="+mj-ea"/>
                <a:cs typeface="+mj-cs"/>
              </a:rPr>
              <a:t>DeFi Attack Strategies</a:t>
            </a:r>
            <a:endParaRPr lang="en-US" altLang="zh-CN" sz="4300" b="1" dirty="0">
              <a:solidFill>
                <a:schemeClr val="accent1">
                  <a:lumMod val="40000"/>
                  <a:lumOff val="60000"/>
                </a:schemeClr>
              </a:solidFill>
              <a:latin typeface="+mj-lt"/>
              <a:ea typeface="+mj-ea"/>
              <a:cs typeface="+mj-cs"/>
            </a:endParaRPr>
          </a:p>
          <a:p>
            <a:pPr algn="l">
              <a:buClrTx/>
              <a:buSzTx/>
            </a:pPr>
            <a:r>
              <a:rPr lang="en-US" altLang="zh-CN" sz="4300" b="1" dirty="0">
                <a:solidFill>
                  <a:schemeClr val="accent1">
                    <a:lumMod val="40000"/>
                    <a:lumOff val="60000"/>
                  </a:schemeClr>
                </a:solidFill>
                <a:latin typeface="+mj-lt"/>
                <a:ea typeface="+mj-ea"/>
                <a:cs typeface="+mj-cs"/>
              </a:rPr>
              <a:t>DeFi Defenses Mechanisms</a:t>
            </a:r>
            <a:endParaRPr lang="en-US" altLang="zh-CN" sz="4300" b="1" dirty="0">
              <a:solidFill>
                <a:schemeClr val="accent1">
                  <a:lumMod val="40000"/>
                  <a:lumOff val="60000"/>
                </a:schemeClr>
              </a:solidFill>
              <a:latin typeface="+mj-lt"/>
              <a:ea typeface="+mj-ea"/>
              <a:cs typeface="+mj-cs"/>
            </a:endParaRPr>
          </a:p>
          <a:p>
            <a:pPr algn="l">
              <a:buClrTx/>
              <a:buSzTx/>
            </a:pPr>
            <a:r>
              <a:rPr lang="en-US" altLang="zh-CN" sz="4300" b="1" dirty="0">
                <a:solidFill>
                  <a:srgbClr val="DD613B"/>
                </a:solidFill>
                <a:latin typeface="+mj-lt"/>
                <a:ea typeface="+mj-ea"/>
                <a:cs typeface="+mj-cs"/>
              </a:rPr>
              <a:t>Conclusion</a:t>
            </a:r>
            <a:endParaRPr lang="en-US" altLang="zh-CN" sz="4300" b="1" dirty="0">
              <a:solidFill>
                <a:srgbClr val="DD613B"/>
              </a:solidFill>
              <a:latin typeface="+mj-lt"/>
              <a:ea typeface="+mj-ea"/>
              <a:cs typeface="+mj-cs"/>
            </a:endParaRPr>
          </a:p>
          <a:p>
            <a:pPr algn="l">
              <a:buClrTx/>
              <a:buSzTx/>
            </a:pPr>
            <a:endParaRPr lang="en-US" sz="4300" b="1" dirty="0">
              <a:solidFill>
                <a:schemeClr val="bg1">
                  <a:lumMod val="75000"/>
                </a:schemeClr>
              </a:solidFill>
              <a:latin typeface="+mj-lt"/>
              <a:ea typeface="+mj-ea"/>
              <a:cs typeface="+mj-cs"/>
              <a:sym typeface="+mn-ea"/>
            </a:endParaRPr>
          </a:p>
          <a:p>
            <a:pPr algn="l">
              <a:buClrTx/>
              <a:buSzTx/>
            </a:pPr>
            <a:endParaRPr lang="en-US" sz="4300" b="1" dirty="0">
              <a:solidFill>
                <a:schemeClr val="bg1">
                  <a:lumMod val="75000"/>
                </a:schemeClr>
              </a:solidFill>
              <a:latin typeface="+mj-lt"/>
              <a:ea typeface="+mj-ea"/>
              <a:cs typeface="+mj-cs"/>
              <a:sym typeface="+mn-ea"/>
            </a:endParaRPr>
          </a:p>
          <a:p>
            <a:pPr marL="0" indent="0">
              <a:buNone/>
            </a:pPr>
            <a:endParaRPr lang="en-US" sz="4300" dirty="0">
              <a:solidFill>
                <a:schemeClr val="bg1">
                  <a:lumMod val="75000"/>
                </a:schemeClr>
              </a:solidFill>
            </a:endParaRPr>
          </a:p>
        </p:txBody>
      </p:sp>
      <p:sp>
        <p:nvSpPr>
          <p:cNvPr id="4" name="文本框 3"/>
          <p:cNvSpPr txBox="1"/>
          <p:nvPr>
            <p:custDataLst>
              <p:tags r:id="rId2"/>
            </p:custDataLst>
          </p:nvPr>
        </p:nvSpPr>
        <p:spPr>
          <a:xfrm>
            <a:off x="0" y="228600"/>
            <a:ext cx="6096000" cy="521970"/>
          </a:xfrm>
          <a:prstGeom prst="rect">
            <a:avLst/>
          </a:prstGeom>
          <a:noFill/>
        </p:spPr>
        <p:txBody>
          <a:bodyPr wrap="square" rtlCol="0" anchor="t">
            <a:spAutoFit/>
          </a:bodyPr>
          <a:lstStyle/>
          <a:p>
            <a:r>
              <a:rPr lang="en-US" sz="2800" b="1" dirty="0">
                <a:solidFill>
                  <a:srgbClr val="DD613B"/>
                </a:solidFill>
                <a:latin typeface="+mj-lt"/>
                <a:ea typeface="+mj-ea"/>
                <a:cs typeface="+mj-cs"/>
                <a:sym typeface="+mn-ea"/>
              </a:rPr>
              <a:t>Contents </a:t>
            </a:r>
            <a:endParaRPr lang="en-US" altLang="en-US" sz="2800" b="1" dirty="0">
              <a:solidFill>
                <a:srgbClr val="DD613B"/>
              </a:solidFill>
              <a:latin typeface="+mj-lt"/>
              <a:ea typeface="+mj-ea"/>
              <a:cs typeface="+mj-c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sp>
        <p:nvSpPr>
          <p:cNvPr id="2" name="文本框 1"/>
          <p:cNvSpPr txBox="1"/>
          <p:nvPr/>
        </p:nvSpPr>
        <p:spPr>
          <a:xfrm>
            <a:off x="248093" y="1205023"/>
            <a:ext cx="8644270" cy="922020"/>
          </a:xfrm>
          <a:prstGeom prst="rect">
            <a:avLst/>
          </a:prstGeom>
          <a:noFill/>
        </p:spPr>
        <p:txBody>
          <a:bodyPr wrap="square" rtlCol="0" anchor="t">
            <a:noAutofit/>
          </a:bodyPr>
          <a:p>
            <a:r>
              <a:rPr lang="en-US" altLang="zh-CN"/>
              <a:t>Decentralized Finance (DeFi), a blockchain powered peer-to-peer financial system, enabling permissionless financial services through smart contracts.</a:t>
            </a:r>
            <a:endParaRPr lang="en-US" altLang="zh-CN"/>
          </a:p>
        </p:txBody>
      </p:sp>
      <p:pic>
        <p:nvPicPr>
          <p:cNvPr id="3" name="图片 2" descr="upload_post_object_v2_3812528413"/>
          <p:cNvPicPr>
            <a:picLocks noChangeAspect="1"/>
          </p:cNvPicPr>
          <p:nvPr/>
        </p:nvPicPr>
        <p:blipFill>
          <a:blip r:embed="rId2"/>
          <a:stretch>
            <a:fillRect/>
          </a:stretch>
        </p:blipFill>
        <p:spPr>
          <a:xfrm>
            <a:off x="0" y="2578927"/>
            <a:ext cx="12192000" cy="3093208"/>
          </a:xfrm>
          <a:prstGeom prst="rect">
            <a:avLst/>
          </a:prstGeom>
        </p:spPr>
      </p:pic>
      <p:sp>
        <p:nvSpPr>
          <p:cNvPr id="5" name="文本框 4"/>
          <p:cNvSpPr txBox="1"/>
          <p:nvPr/>
        </p:nvSpPr>
        <p:spPr>
          <a:xfrm>
            <a:off x="8187070" y="2180206"/>
            <a:ext cx="4753662" cy="335044"/>
          </a:xfrm>
          <a:prstGeom prst="rect">
            <a:avLst/>
          </a:prstGeom>
          <a:noFill/>
        </p:spPr>
        <p:txBody>
          <a:bodyPr wrap="square" rtlCol="0" anchor="t">
            <a:noAutofit/>
          </a:bodyPr>
          <a:p>
            <a:r>
              <a:rPr lang="en-US" altLang="zh-CN"/>
              <a:t>Total Value Locked in DeFi: $96.131b</a:t>
            </a:r>
            <a:endParaRPr lang="en-US" altLang="zh-CN"/>
          </a:p>
        </p:txBody>
      </p:sp>
      <p:sp>
        <p:nvSpPr>
          <p:cNvPr id="7" name="文本框 6"/>
          <p:cNvSpPr txBox="1"/>
          <p:nvPr userDrawn="1"/>
        </p:nvSpPr>
        <p:spPr>
          <a:xfrm>
            <a:off x="484421" y="5787253"/>
            <a:ext cx="6148927" cy="368300"/>
          </a:xfrm>
          <a:prstGeom prst="rect">
            <a:avLst/>
          </a:prstGeom>
        </p:spPr>
        <p:txBody>
          <a:bodyPr wrap="square" rtlCol="0">
            <a:noAutofit/>
          </a:bodyPr>
          <a:p>
            <a:r>
              <a:rPr lang="en-US" altLang="zh-CN"/>
              <a:t>D</a:t>
            </a:r>
            <a:r>
              <a:rPr lang="en-US" altLang="zh-CN">
                <a:cs typeface="Arial" panose="020B0604020202020204" pitchFamily="34" charset="0"/>
              </a:rPr>
              <a:t>ata source: </a:t>
            </a:r>
            <a:r>
              <a:rPr lang="en-US" altLang="zh-CN"/>
              <a:t>DeFiLlama (https://defillama.com)</a:t>
            </a:r>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pPr algn="l">
              <a:buClrTx/>
              <a:buSzTx/>
            </a:pPr>
            <a:r>
              <a:rPr lang="en-US" altLang="zh-CN" sz="2800" b="1" dirty="0">
                <a:solidFill>
                  <a:srgbClr val="DD613B"/>
                </a:solidFill>
                <a:latin typeface="+mj-lt"/>
                <a:ea typeface="+mj-ea"/>
                <a:cs typeface="+mj-cs"/>
              </a:rPr>
              <a:t>Conclusion</a:t>
            </a:r>
            <a:endParaRPr lang="en-US" altLang="zh-CN" sz="2800" b="1" dirty="0">
              <a:solidFill>
                <a:srgbClr val="DD613B"/>
              </a:solidFill>
              <a:latin typeface="+mj-lt"/>
              <a:ea typeface="+mj-ea"/>
              <a:cs typeface="+mj-cs"/>
            </a:endParaRPr>
          </a:p>
        </p:txBody>
      </p:sp>
      <p:pic>
        <p:nvPicPr>
          <p:cNvPr id="2" name="图片 1" descr="upload_post_object_v2_887270444"/>
          <p:cNvPicPr>
            <a:picLocks noChangeAspect="1"/>
          </p:cNvPicPr>
          <p:nvPr/>
        </p:nvPicPr>
        <p:blipFill>
          <a:blip r:embed="rId2"/>
          <a:stretch>
            <a:fillRect/>
          </a:stretch>
        </p:blipFill>
        <p:spPr>
          <a:xfrm>
            <a:off x="1189604" y="1088571"/>
            <a:ext cx="8815728" cy="496660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38200" y="1819275"/>
            <a:ext cx="10515600" cy="2752725"/>
          </a:xfrm>
        </p:spPr>
        <p:txBody>
          <a:bodyPr>
            <a:normAutofit/>
          </a:bodyPr>
          <a:lstStyle/>
          <a:p>
            <a:pPr algn="ctr"/>
            <a:r>
              <a:rPr lang="en-GB" sz="6000" b="1" dirty="0">
                <a:solidFill>
                  <a:srgbClr val="DD613B"/>
                </a:solidFill>
              </a:rPr>
              <a:t>Thank You !</a:t>
            </a:r>
            <a:endParaRPr lang="en-US" sz="6000" b="1" dirty="0">
              <a:solidFill>
                <a:srgbClr val="DD613B"/>
              </a:solidFill>
            </a:endParaRPr>
          </a:p>
        </p:txBody>
      </p:sp>
      <p:sp>
        <p:nvSpPr>
          <p:cNvPr id="3" name="文本框 2"/>
          <p:cNvSpPr txBox="1"/>
          <p:nvPr/>
        </p:nvSpPr>
        <p:spPr>
          <a:xfrm>
            <a:off x="5413075" y="4572000"/>
            <a:ext cx="1365849" cy="646331"/>
          </a:xfrm>
          <a:prstGeom prst="rect">
            <a:avLst/>
          </a:prstGeom>
          <a:noFill/>
        </p:spPr>
        <p:txBody>
          <a:bodyPr wrap="square" rtlCol="0">
            <a:spAutoFit/>
          </a:bodyPr>
          <a:lstStyle/>
          <a:p>
            <a:r>
              <a:rPr lang="en-US" altLang="zh-CN" sz="3600" dirty="0">
                <a:solidFill>
                  <a:srgbClr val="DD613B"/>
                </a:solidFill>
              </a:rPr>
              <a:t>Q &amp; A</a:t>
            </a:r>
            <a:endParaRPr lang="zh-CN" altLang="en-US" sz="3600" dirty="0">
              <a:solidFill>
                <a:srgbClr val="DD613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pic>
        <p:nvPicPr>
          <p:cNvPr id="2" name="图片 1" descr="upload_post_object_v2_3487288956"/>
          <p:cNvPicPr>
            <a:picLocks noChangeAspect="1"/>
          </p:cNvPicPr>
          <p:nvPr/>
        </p:nvPicPr>
        <p:blipFill>
          <a:blip r:embed="rId2"/>
          <a:stretch>
            <a:fillRect/>
          </a:stretch>
        </p:blipFill>
        <p:spPr>
          <a:xfrm>
            <a:off x="1639186" y="874617"/>
            <a:ext cx="8462409" cy="2655651"/>
          </a:xfrm>
          <a:prstGeom prst="rect">
            <a:avLst/>
          </a:prstGeom>
        </p:spPr>
      </p:pic>
      <p:sp>
        <p:nvSpPr>
          <p:cNvPr id="3" name="文本框 2"/>
          <p:cNvSpPr txBox="1"/>
          <p:nvPr userDrawn="1"/>
        </p:nvSpPr>
        <p:spPr>
          <a:xfrm>
            <a:off x="865402" y="1870223"/>
            <a:ext cx="640080" cy="368300"/>
          </a:xfrm>
          <a:prstGeom prst="rect">
            <a:avLst/>
          </a:prstGeom>
        </p:spPr>
        <p:txBody>
          <a:bodyPr wrap="none" rtlCol="0">
            <a:spAutoFit/>
          </a:bodyPr>
          <a:p>
            <a:r>
              <a:rPr lang="en-US" altLang="zh-CN"/>
              <a:t>BTC</a:t>
            </a:r>
            <a:endParaRPr lang="zh-CN" altLang="en-US"/>
          </a:p>
        </p:txBody>
      </p:sp>
      <p:pic>
        <p:nvPicPr>
          <p:cNvPr id="5" name="图片 4" descr="upload_post_object_v2_960592186"/>
          <p:cNvPicPr>
            <a:picLocks noChangeAspect="1"/>
          </p:cNvPicPr>
          <p:nvPr/>
        </p:nvPicPr>
        <p:blipFill>
          <a:blip r:embed="rId3"/>
          <a:stretch>
            <a:fillRect/>
          </a:stretch>
        </p:blipFill>
        <p:spPr>
          <a:xfrm>
            <a:off x="1563540" y="3581868"/>
            <a:ext cx="8719362" cy="2470826"/>
          </a:xfrm>
          <a:prstGeom prst="rect">
            <a:avLst/>
          </a:prstGeom>
        </p:spPr>
      </p:pic>
      <p:sp>
        <p:nvSpPr>
          <p:cNvPr id="6" name="文本框 5"/>
          <p:cNvSpPr txBox="1"/>
          <p:nvPr userDrawn="1"/>
        </p:nvSpPr>
        <p:spPr>
          <a:xfrm>
            <a:off x="865402" y="4632473"/>
            <a:ext cx="640080" cy="368300"/>
          </a:xfrm>
          <a:prstGeom prst="rect">
            <a:avLst/>
          </a:prstGeom>
        </p:spPr>
        <p:txBody>
          <a:bodyPr wrap="none" rtlCol="0">
            <a:spAutoFit/>
          </a:bodyPr>
          <a:p>
            <a:r>
              <a:rPr lang="en-US" altLang="zh-CN"/>
              <a:t>ETH</a:t>
            </a:r>
            <a:endParaRPr lang="zh-CN" altLang="en-US"/>
          </a:p>
        </p:txBody>
      </p:sp>
      <p:sp>
        <p:nvSpPr>
          <p:cNvPr id="7" name="文本框 6"/>
          <p:cNvSpPr txBox="1"/>
          <p:nvPr userDrawn="1"/>
        </p:nvSpPr>
        <p:spPr>
          <a:xfrm>
            <a:off x="1505482" y="6052672"/>
            <a:ext cx="6148927" cy="368300"/>
          </a:xfrm>
          <a:prstGeom prst="rect">
            <a:avLst/>
          </a:prstGeom>
        </p:spPr>
        <p:txBody>
          <a:bodyPr wrap="square" rtlCol="0">
            <a:noAutofit/>
          </a:bodyPr>
          <a:p>
            <a:r>
              <a:rPr lang="en-US" altLang="zh-CN"/>
              <a:t>D</a:t>
            </a:r>
            <a:r>
              <a:rPr lang="en-US" altLang="zh-CN">
                <a:cs typeface="Arial" panose="020B0604020202020204" pitchFamily="34" charset="0"/>
              </a:rPr>
              <a:t>ata source: AmberLens</a:t>
            </a:r>
            <a:r>
              <a:rPr lang="en-US" altLang="zh-CN"/>
              <a:t> (https://intelligence.amberdata.com)</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sp>
        <p:nvSpPr>
          <p:cNvPr id="2" name="文本框 1"/>
          <p:cNvSpPr txBox="1"/>
          <p:nvPr/>
        </p:nvSpPr>
        <p:spPr>
          <a:xfrm>
            <a:off x="283535" y="1063256"/>
            <a:ext cx="7315200" cy="368300"/>
          </a:xfrm>
          <a:prstGeom prst="rect">
            <a:avLst/>
          </a:prstGeom>
          <a:noFill/>
        </p:spPr>
        <p:txBody>
          <a:bodyPr wrap="square" rtlCol="0" anchor="t">
            <a:spAutoFit/>
          </a:bodyPr>
          <a:p>
            <a:r>
              <a:rPr lang="en-US" altLang="zh-CN"/>
              <a:t>DeFi, in its ideal form, exhibits four properties. </a:t>
            </a:r>
            <a:endParaRPr lang="en-US" altLang="zh-CN"/>
          </a:p>
        </p:txBody>
      </p:sp>
      <p:sp>
        <p:nvSpPr>
          <p:cNvPr id="3" name="文本框 2"/>
          <p:cNvSpPr txBox="1"/>
          <p:nvPr/>
        </p:nvSpPr>
        <p:spPr>
          <a:xfrm>
            <a:off x="283500" y="1991323"/>
            <a:ext cx="7315200" cy="368300"/>
          </a:xfrm>
          <a:prstGeom prst="rect">
            <a:avLst/>
          </a:prstGeom>
          <a:noFill/>
        </p:spPr>
        <p:txBody>
          <a:bodyPr wrap="square" rtlCol="0" anchor="t">
            <a:spAutoFit/>
          </a:bodyPr>
          <a:p>
            <a:r>
              <a:rPr lang="en-US" altLang="zh-CN" b="1"/>
              <a:t>Non-custodial</a:t>
            </a:r>
            <a:endParaRPr lang="en-US" altLang="zh-CN" b="1"/>
          </a:p>
        </p:txBody>
      </p:sp>
      <p:sp>
        <p:nvSpPr>
          <p:cNvPr id="6" name="文本框 5"/>
          <p:cNvSpPr txBox="1"/>
          <p:nvPr/>
        </p:nvSpPr>
        <p:spPr>
          <a:xfrm>
            <a:off x="2969646" y="1991323"/>
            <a:ext cx="7315200" cy="368300"/>
          </a:xfrm>
          <a:prstGeom prst="rect">
            <a:avLst/>
          </a:prstGeom>
          <a:noFill/>
        </p:spPr>
        <p:txBody>
          <a:bodyPr wrap="square" rtlCol="0" anchor="t">
            <a:spAutoFit/>
          </a:bodyPr>
          <a:p>
            <a:r>
              <a:rPr lang="en-US" altLang="zh-CN" b="1"/>
              <a:t>Permissionless</a:t>
            </a:r>
            <a:endParaRPr lang="en-US" altLang="zh-CN" b="1"/>
          </a:p>
        </p:txBody>
      </p:sp>
      <p:sp>
        <p:nvSpPr>
          <p:cNvPr id="7" name="文本框 6"/>
          <p:cNvSpPr txBox="1"/>
          <p:nvPr/>
        </p:nvSpPr>
        <p:spPr>
          <a:xfrm>
            <a:off x="6096074" y="1991323"/>
            <a:ext cx="7315200" cy="368300"/>
          </a:xfrm>
          <a:prstGeom prst="rect">
            <a:avLst/>
          </a:prstGeom>
          <a:noFill/>
        </p:spPr>
        <p:txBody>
          <a:bodyPr wrap="square" rtlCol="0" anchor="t">
            <a:spAutoFit/>
          </a:bodyPr>
          <a:p>
            <a:r>
              <a:rPr lang="en-US" altLang="zh-CN" b="1"/>
              <a:t>Openly auditable</a:t>
            </a:r>
            <a:endParaRPr lang="en-US" altLang="zh-CN" b="1"/>
          </a:p>
        </p:txBody>
      </p:sp>
      <p:sp>
        <p:nvSpPr>
          <p:cNvPr id="8" name="文本框 7"/>
          <p:cNvSpPr txBox="1"/>
          <p:nvPr/>
        </p:nvSpPr>
        <p:spPr>
          <a:xfrm>
            <a:off x="9388507" y="1991323"/>
            <a:ext cx="7315200" cy="368300"/>
          </a:xfrm>
          <a:prstGeom prst="rect">
            <a:avLst/>
          </a:prstGeom>
          <a:noFill/>
        </p:spPr>
        <p:txBody>
          <a:bodyPr wrap="square" rtlCol="0" anchor="t">
            <a:spAutoFit/>
          </a:bodyPr>
          <a:p>
            <a:r>
              <a:rPr lang="en-US" altLang="zh-CN" b="1"/>
              <a:t>Composable</a:t>
            </a:r>
            <a:endParaRPr lang="en-US" altLang="zh-CN" b="1"/>
          </a:p>
        </p:txBody>
      </p:sp>
      <p:pic>
        <p:nvPicPr>
          <p:cNvPr id="9" name="图片 8" descr="upload_post_object_v2_2562543929"/>
          <p:cNvPicPr>
            <a:picLocks noChangeAspect="1"/>
          </p:cNvPicPr>
          <p:nvPr/>
        </p:nvPicPr>
        <p:blipFill>
          <a:blip r:embed="rId2"/>
          <a:stretch>
            <a:fillRect/>
          </a:stretch>
        </p:blipFill>
        <p:spPr>
          <a:xfrm>
            <a:off x="2605279" y="2563856"/>
            <a:ext cx="6981589" cy="366247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sp>
        <p:nvSpPr>
          <p:cNvPr id="2" name="文本框 1"/>
          <p:cNvSpPr txBox="1"/>
          <p:nvPr/>
        </p:nvSpPr>
        <p:spPr>
          <a:xfrm>
            <a:off x="129115" y="1677825"/>
            <a:ext cx="10321736" cy="922020"/>
          </a:xfrm>
          <a:prstGeom prst="rect">
            <a:avLst/>
          </a:prstGeom>
          <a:noFill/>
        </p:spPr>
        <p:txBody>
          <a:bodyPr wrap="square" rtlCol="0" anchor="t">
            <a:noAutofit/>
          </a:bodyPr>
          <a:p>
            <a:r>
              <a:rPr lang="en-US" altLang="zh-CN" b="1"/>
              <a:t>Smart Contracts</a:t>
            </a:r>
            <a:r>
              <a:rPr lang="en-US" altLang="zh-CN"/>
              <a:t> are self</a:t>
            </a:r>
            <a:r>
              <a:rPr lang="zh-CN" altLang="en-US"/>
              <a:t>-</a:t>
            </a:r>
            <a:r>
              <a:rPr lang="en-US" altLang="zh-CN"/>
              <a:t>executing programs deployed on blockchains, which automatically enforce the rules and logic of financial agreements without the need for trusted intermediaries.</a:t>
            </a:r>
            <a:endParaRPr lang="en-US" altLang="zh-CN"/>
          </a:p>
        </p:txBody>
      </p:sp>
      <p:sp>
        <p:nvSpPr>
          <p:cNvPr id="3" name="文本框 2"/>
          <p:cNvSpPr txBox="1"/>
          <p:nvPr/>
        </p:nvSpPr>
        <p:spPr>
          <a:xfrm>
            <a:off x="129115" y="2582301"/>
            <a:ext cx="11889561" cy="922020"/>
          </a:xfrm>
          <a:prstGeom prst="rect">
            <a:avLst/>
          </a:prstGeom>
          <a:noFill/>
        </p:spPr>
        <p:txBody>
          <a:bodyPr wrap="square" rtlCol="0" anchor="t">
            <a:noAutofit/>
          </a:bodyPr>
          <a:p>
            <a:r>
              <a:rPr lang="en-US" altLang="zh-CN" b="1"/>
              <a:t>Oracles</a:t>
            </a:r>
            <a:r>
              <a:rPr lang="en-US" altLang="zh-CN"/>
              <a:t> act as bridges between the blockchain and the external world, supplying smart contracts with off</a:t>
            </a:r>
            <a:r>
              <a:rPr lang="zh-CN" altLang="en-US"/>
              <a:t>-</a:t>
            </a:r>
            <a:r>
              <a:rPr lang="en-US" altLang="zh-CN"/>
              <a:t>chain data such as asset prices and real</a:t>
            </a:r>
            <a:r>
              <a:rPr lang="zh-CN" altLang="en-US"/>
              <a:t>-</a:t>
            </a:r>
            <a:r>
              <a:rPr lang="en-US" altLang="zh-CN"/>
              <a:t>world events.</a:t>
            </a:r>
            <a:endParaRPr lang="en-US" altLang="zh-CN"/>
          </a:p>
        </p:txBody>
      </p:sp>
      <p:sp>
        <p:nvSpPr>
          <p:cNvPr id="5" name="文本框 4"/>
          <p:cNvSpPr txBox="1"/>
          <p:nvPr/>
        </p:nvSpPr>
        <p:spPr>
          <a:xfrm>
            <a:off x="129115" y="3486776"/>
            <a:ext cx="11723556" cy="645160"/>
          </a:xfrm>
          <a:prstGeom prst="rect">
            <a:avLst/>
          </a:prstGeom>
          <a:noFill/>
        </p:spPr>
        <p:txBody>
          <a:bodyPr wrap="square" rtlCol="0" anchor="t">
            <a:noAutofit/>
          </a:bodyPr>
          <a:p>
            <a:r>
              <a:rPr lang="en-US" altLang="zh-CN" b="1"/>
              <a:t>Keepers</a:t>
            </a:r>
            <a:r>
              <a:rPr lang="en-US" altLang="zh-CN"/>
              <a:t> are automated actors responsible for triggering on</a:t>
            </a:r>
            <a:r>
              <a:rPr lang="zh-CN" altLang="en-US"/>
              <a:t>-</a:t>
            </a:r>
            <a:r>
              <a:rPr lang="en-US" altLang="zh-CN"/>
              <a:t>chain actions either periodically or in response to specific conditions.</a:t>
            </a:r>
            <a:endParaRPr lang="en-US" altLang="zh-CN"/>
          </a:p>
        </p:txBody>
      </p:sp>
      <p:sp>
        <p:nvSpPr>
          <p:cNvPr id="6" name="文本框 5"/>
          <p:cNvSpPr txBox="1"/>
          <p:nvPr/>
        </p:nvSpPr>
        <p:spPr>
          <a:xfrm>
            <a:off x="129115" y="4391251"/>
            <a:ext cx="11723644" cy="645160"/>
          </a:xfrm>
          <a:prstGeom prst="rect">
            <a:avLst/>
          </a:prstGeom>
          <a:noFill/>
        </p:spPr>
        <p:txBody>
          <a:bodyPr wrap="square" rtlCol="0" anchor="t">
            <a:noAutofit/>
          </a:bodyPr>
          <a:p>
            <a:r>
              <a:rPr lang="en-US" altLang="zh-CN" b="1"/>
              <a:t>Governance</a:t>
            </a:r>
            <a:r>
              <a:rPr lang="en-US" altLang="zh-CN"/>
              <a:t> mechanisms empower the community to make decisions regarding protocol parameters, upgrades, and resource allocation.</a:t>
            </a:r>
            <a:endParaRPr lang="en-US" altLang="zh-CN"/>
          </a:p>
        </p:txBody>
      </p:sp>
      <p:sp>
        <p:nvSpPr>
          <p:cNvPr id="7" name="文本框 6"/>
          <p:cNvSpPr txBox="1"/>
          <p:nvPr userDrawn="1"/>
        </p:nvSpPr>
        <p:spPr>
          <a:xfrm>
            <a:off x="129115" y="971910"/>
            <a:ext cx="3510280" cy="368300"/>
          </a:xfrm>
          <a:prstGeom prst="rect">
            <a:avLst/>
          </a:prstGeom>
        </p:spPr>
        <p:txBody>
          <a:bodyPr wrap="none" rtlCol="0">
            <a:spAutoFit/>
          </a:bodyPr>
          <a:p>
            <a:r>
              <a:rPr lang="en-US" altLang="zh-CN"/>
              <a:t>There are four primitives in DeFi:</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sp>
        <p:nvSpPr>
          <p:cNvPr id="8" name="文本框 7"/>
          <p:cNvSpPr txBox="1"/>
          <p:nvPr userDrawn="1"/>
        </p:nvSpPr>
        <p:spPr>
          <a:xfrm>
            <a:off x="129115" y="1014475"/>
            <a:ext cx="10045061" cy="1476375"/>
          </a:xfrm>
          <a:prstGeom prst="rect">
            <a:avLst/>
          </a:prstGeom>
        </p:spPr>
        <p:txBody>
          <a:bodyPr wrap="square" rtlCol="0" anchor="t">
            <a:noAutofit/>
          </a:bodyPr>
          <a:p>
            <a:r>
              <a:rPr lang="en-US" altLang="zh-CN" b="1"/>
              <a:t>D</a:t>
            </a:r>
            <a:r>
              <a:rPr lang="en-US" altLang="zh-CN" b="1">
                <a:cs typeface="Arial" panose="020B0604020202020204" pitchFamily="34" charset="0"/>
              </a:rPr>
              <a:t>eFi</a:t>
            </a:r>
            <a:r>
              <a:rPr lang="en-US" altLang="zh-CN" b="1"/>
              <a:t> foundational infrastructure</a:t>
            </a:r>
            <a:r>
              <a:rPr lang="en-US" altLang="zh-CN"/>
              <a:t> includes</a:t>
            </a:r>
            <a:r>
              <a:rPr lang="en-US" altLang="zh-CN" b="1"/>
              <a:t> public blockchains</a:t>
            </a:r>
            <a:r>
              <a:rPr lang="en-US" altLang="zh-CN"/>
              <a:t> (e.g., Ethereum), </a:t>
            </a:r>
            <a:r>
              <a:rPr lang="en-US" altLang="zh-CN" b="1"/>
              <a:t>decentralized identity</a:t>
            </a:r>
            <a:r>
              <a:rPr lang="en-US" altLang="zh-CN"/>
              <a:t> </a:t>
            </a:r>
            <a:r>
              <a:rPr lang="en-US" altLang="zh-CN" b="1"/>
              <a:t>management</a:t>
            </a:r>
            <a:r>
              <a:rPr lang="en-US" altLang="zh-CN"/>
              <a:t>, and </a:t>
            </a:r>
            <a:r>
              <a:rPr lang="en-US" altLang="zh-CN" b="1"/>
              <a:t>secure wallet solutions</a:t>
            </a:r>
            <a:endParaRPr lang="zh-CN" altLang="en-US" b="1"/>
          </a:p>
        </p:txBody>
      </p:sp>
      <p:sp>
        <p:nvSpPr>
          <p:cNvPr id="9" name="文本框 8"/>
          <p:cNvSpPr txBox="1"/>
          <p:nvPr userDrawn="1"/>
        </p:nvSpPr>
        <p:spPr>
          <a:xfrm>
            <a:off x="129115" y="1845653"/>
            <a:ext cx="10819751" cy="645160"/>
          </a:xfrm>
          <a:prstGeom prst="rect">
            <a:avLst/>
          </a:prstGeom>
        </p:spPr>
        <p:txBody>
          <a:bodyPr wrap="square" rtlCol="0" anchor="t">
            <a:noAutofit/>
          </a:bodyPr>
          <a:p>
            <a:r>
              <a:rPr lang="en-US" altLang="zh-CN"/>
              <a:t>On top of this infrastructure, several categories of core</a:t>
            </a:r>
            <a:r>
              <a:rPr lang="en-US" altLang="zh-CN" b="1"/>
              <a:t> protocols</a:t>
            </a:r>
            <a:r>
              <a:rPr lang="en-US" altLang="zh-CN"/>
              <a:t> have emerged as the backbone of DeFi:</a:t>
            </a:r>
            <a:endParaRPr lang="zh-CN" altLang="en-US"/>
          </a:p>
        </p:txBody>
      </p:sp>
      <p:sp>
        <p:nvSpPr>
          <p:cNvPr id="10" name="文本框 9"/>
          <p:cNvSpPr txBox="1"/>
          <p:nvPr/>
        </p:nvSpPr>
        <p:spPr>
          <a:xfrm>
            <a:off x="129159" y="2490788"/>
            <a:ext cx="7315200" cy="368300"/>
          </a:xfrm>
          <a:prstGeom prst="rect">
            <a:avLst/>
          </a:prstGeom>
          <a:noFill/>
        </p:spPr>
        <p:txBody>
          <a:bodyPr wrap="square" rtlCol="0" anchor="t">
            <a:spAutoFit/>
          </a:bodyPr>
          <a:p>
            <a:r>
              <a:rPr lang="en-US" altLang="zh-CN" b="1"/>
              <a:t>Automated Market Makers (AMMs)</a:t>
            </a:r>
            <a:endParaRPr lang="en-US" altLang="zh-CN" b="1"/>
          </a:p>
        </p:txBody>
      </p:sp>
      <p:sp>
        <p:nvSpPr>
          <p:cNvPr id="11" name="文本框 10"/>
          <p:cNvSpPr txBox="1"/>
          <p:nvPr/>
        </p:nvSpPr>
        <p:spPr>
          <a:xfrm>
            <a:off x="4076575" y="2490788"/>
            <a:ext cx="7315200" cy="368300"/>
          </a:xfrm>
          <a:prstGeom prst="rect">
            <a:avLst/>
          </a:prstGeom>
          <a:noFill/>
        </p:spPr>
        <p:txBody>
          <a:bodyPr wrap="square" rtlCol="0" anchor="t">
            <a:spAutoFit/>
          </a:bodyPr>
          <a:p>
            <a:r>
              <a:rPr lang="en-US" altLang="zh-CN" b="1"/>
              <a:t>Lending Protocols</a:t>
            </a:r>
            <a:endParaRPr lang="en-US" altLang="zh-CN" b="1"/>
          </a:p>
        </p:txBody>
      </p:sp>
      <p:sp>
        <p:nvSpPr>
          <p:cNvPr id="12" name="文本框 11"/>
          <p:cNvSpPr txBox="1"/>
          <p:nvPr/>
        </p:nvSpPr>
        <p:spPr>
          <a:xfrm>
            <a:off x="129159" y="3050066"/>
            <a:ext cx="7315200" cy="368300"/>
          </a:xfrm>
          <a:prstGeom prst="rect">
            <a:avLst/>
          </a:prstGeom>
          <a:noFill/>
        </p:spPr>
        <p:txBody>
          <a:bodyPr wrap="square" rtlCol="0" anchor="t">
            <a:spAutoFit/>
          </a:bodyPr>
          <a:p>
            <a:r>
              <a:rPr lang="en-US" altLang="zh-CN" b="1"/>
              <a:t>Stablecoin Protocols</a:t>
            </a:r>
            <a:endParaRPr lang="en-US" altLang="zh-CN" b="1"/>
          </a:p>
        </p:txBody>
      </p:sp>
      <p:sp>
        <p:nvSpPr>
          <p:cNvPr id="13" name="文本框 12"/>
          <p:cNvSpPr txBox="1"/>
          <p:nvPr/>
        </p:nvSpPr>
        <p:spPr>
          <a:xfrm>
            <a:off x="6495925" y="2490788"/>
            <a:ext cx="7315200" cy="368300"/>
          </a:xfrm>
          <a:prstGeom prst="rect">
            <a:avLst/>
          </a:prstGeom>
          <a:noFill/>
        </p:spPr>
        <p:txBody>
          <a:bodyPr wrap="square" rtlCol="0" anchor="t">
            <a:spAutoFit/>
          </a:bodyPr>
          <a:p>
            <a:r>
              <a:rPr lang="en-US" altLang="zh-CN" b="1"/>
              <a:t>Asset Management and Aggregators</a:t>
            </a:r>
            <a:endParaRPr lang="en-US" altLang="zh-CN" b="1"/>
          </a:p>
        </p:txBody>
      </p:sp>
      <p:pic>
        <p:nvPicPr>
          <p:cNvPr id="15" name="图片 14" descr="upload_post_object_v2_3883153022"/>
          <p:cNvPicPr>
            <a:picLocks noChangeAspect="1"/>
          </p:cNvPicPr>
          <p:nvPr/>
        </p:nvPicPr>
        <p:blipFill>
          <a:blip r:embed="rId2"/>
          <a:stretch>
            <a:fillRect/>
          </a:stretch>
        </p:blipFill>
        <p:spPr>
          <a:xfrm>
            <a:off x="4473348" y="3130772"/>
            <a:ext cx="5700849" cy="311966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1"/>
            </p:custDataLst>
          </p:nvPr>
        </p:nvSpPr>
        <p:spPr>
          <a:xfrm>
            <a:off x="0" y="228600"/>
            <a:ext cx="6096000" cy="521970"/>
          </a:xfrm>
          <a:prstGeom prst="rect">
            <a:avLst/>
          </a:prstGeom>
          <a:noFill/>
        </p:spPr>
        <p:txBody>
          <a:bodyPr wrap="square" rtlCol="0" anchor="t">
            <a:spAutoFit/>
          </a:bodyPr>
          <a:lstStyle/>
          <a:p>
            <a:r>
              <a:rPr lang="en-US" altLang="zh-CN" sz="2800" b="1" dirty="0">
                <a:solidFill>
                  <a:srgbClr val="DD613B"/>
                </a:solidFill>
                <a:latin typeface="+mj-lt"/>
                <a:ea typeface="+mj-ea"/>
                <a:cs typeface="+mj-cs"/>
              </a:rPr>
              <a:t>DeFi Primitives &amp; Background</a:t>
            </a:r>
            <a:endParaRPr lang="en-US" altLang="zh-CN" sz="2800" b="1" dirty="0">
              <a:solidFill>
                <a:srgbClr val="DD613B"/>
              </a:solidFill>
              <a:latin typeface="+mj-lt"/>
              <a:ea typeface="+mj-ea"/>
              <a:cs typeface="+mj-cs"/>
            </a:endParaRPr>
          </a:p>
        </p:txBody>
      </p:sp>
      <p:sp>
        <p:nvSpPr>
          <p:cNvPr id="8" name="文本框 7"/>
          <p:cNvSpPr txBox="1"/>
          <p:nvPr userDrawn="1"/>
        </p:nvSpPr>
        <p:spPr>
          <a:xfrm>
            <a:off x="129115" y="1014475"/>
            <a:ext cx="10045061" cy="1476375"/>
          </a:xfrm>
          <a:prstGeom prst="rect">
            <a:avLst/>
          </a:prstGeom>
        </p:spPr>
        <p:txBody>
          <a:bodyPr wrap="square" rtlCol="0" anchor="t">
            <a:noAutofit/>
          </a:bodyPr>
          <a:p>
            <a:r>
              <a:rPr lang="en-US" altLang="zh-CN" b="1"/>
              <a:t>The Grey Area Between Arbitrage and Attack</a:t>
            </a:r>
            <a:endParaRPr lang="en-US" altLang="zh-CN" b="1"/>
          </a:p>
        </p:txBody>
      </p:sp>
      <p:sp>
        <p:nvSpPr>
          <p:cNvPr id="2" name="文本框 1"/>
          <p:cNvSpPr txBox="1"/>
          <p:nvPr userDrawn="1"/>
        </p:nvSpPr>
        <p:spPr>
          <a:xfrm>
            <a:off x="489857" y="1836964"/>
            <a:ext cx="10866664" cy="922020"/>
          </a:xfrm>
          <a:prstGeom prst="rect">
            <a:avLst/>
          </a:prstGeom>
        </p:spPr>
        <p:txBody>
          <a:bodyPr wrap="square" rtlCol="0" anchor="t">
            <a:noAutofit/>
          </a:bodyPr>
          <a:p>
            <a:r>
              <a:rPr lang="en-US" altLang="zh-CN" b="1"/>
              <a:t>Poly Network attack</a:t>
            </a:r>
            <a:r>
              <a:rPr lang="en-US" altLang="zh-CN"/>
              <a:t>, the attacker exploited and stole assets, earning a $500000 vulnerability bounty and retaining the title of "Chief Security Advisor" granted by the project team.</a:t>
            </a:r>
            <a:endParaRPr lang="zh-CN" altLang="en-US"/>
          </a:p>
        </p:txBody>
      </p:sp>
      <p:sp>
        <p:nvSpPr>
          <p:cNvPr id="3" name="文本框 2"/>
          <p:cNvSpPr txBox="1"/>
          <p:nvPr userDrawn="1"/>
        </p:nvSpPr>
        <p:spPr>
          <a:xfrm>
            <a:off x="489857" y="2871107"/>
            <a:ext cx="11152414" cy="645160"/>
          </a:xfrm>
          <a:prstGeom prst="rect">
            <a:avLst/>
          </a:prstGeom>
        </p:spPr>
        <p:txBody>
          <a:bodyPr wrap="square" rtlCol="0" anchor="t">
            <a:noAutofit/>
          </a:bodyPr>
          <a:p>
            <a:r>
              <a:rPr lang="en-US" altLang="zh-CN" b="1"/>
              <a:t>Mango Markets incident</a:t>
            </a:r>
            <a:r>
              <a:rPr lang="en-US" altLang="zh-CN"/>
              <a:t>, attackers profited by manipulating oracle prices and cited protocol autonomy rules to defend themselves</a:t>
            </a:r>
            <a:endParaRPr lang="zh-CN" altLang="en-US"/>
          </a:p>
        </p:txBody>
      </p:sp>
      <p:sp>
        <p:nvSpPr>
          <p:cNvPr id="5" name="文本框 4"/>
          <p:cNvSpPr txBox="1"/>
          <p:nvPr userDrawn="1"/>
        </p:nvSpPr>
        <p:spPr>
          <a:xfrm>
            <a:off x="489857" y="3897267"/>
            <a:ext cx="11152414" cy="645160"/>
          </a:xfrm>
          <a:prstGeom prst="rect">
            <a:avLst/>
          </a:prstGeom>
        </p:spPr>
        <p:txBody>
          <a:bodyPr wrap="square" rtlCol="0" anchor="t">
            <a:noAutofit/>
          </a:bodyPr>
          <a:p>
            <a:r>
              <a:rPr lang="en-US" altLang="zh-CN"/>
              <a:t>From an ethical perspective, the universalization of </a:t>
            </a:r>
            <a:r>
              <a:rPr lang="en-US" altLang="zh-CN" b="1"/>
              <a:t>Sandwich Attack</a:t>
            </a:r>
            <a:r>
              <a:rPr lang="en-US" altLang="zh-CN"/>
              <a:t> has sparked deeper thinking. What's even more tricky is that such strategies are often in a gray area of the existing legal system </a:t>
            </a:r>
            <a:r>
              <a:rPr lang="zh-CN" altLang="en-US"/>
              <a:t>- </a:t>
            </a:r>
            <a:r>
              <a:rPr lang="en-US" altLang="zh-CN"/>
              <a:t>they strictly follow protocol rules but clearly violate fair trade principles.</a:t>
            </a:r>
            <a:endParaRPr lang="zh-CN" altLang="en-US"/>
          </a:p>
        </p:txBody>
      </p:sp>
      <p:pic>
        <p:nvPicPr>
          <p:cNvPr id="6" name="图片 5" descr="upload_post_object_v2_3904652808"/>
          <p:cNvPicPr>
            <a:picLocks noChangeAspect="1"/>
          </p:cNvPicPr>
          <p:nvPr/>
        </p:nvPicPr>
        <p:blipFill>
          <a:blip r:embed="rId2"/>
          <a:stretch>
            <a:fillRect/>
          </a:stretch>
        </p:blipFill>
        <p:spPr>
          <a:xfrm>
            <a:off x="7679412" y="4542473"/>
            <a:ext cx="3353260" cy="193457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custDataLst>
              <p:tags r:id="rId1"/>
            </p:custDataLst>
          </p:nvPr>
        </p:nvSpPr>
        <p:spPr>
          <a:xfrm>
            <a:off x="787213" y="1623770"/>
            <a:ext cx="11092815" cy="3405430"/>
          </a:xfrm>
        </p:spPr>
        <p:txBody>
          <a:bodyPr>
            <a:noAutofit/>
          </a:bodyPr>
          <a:lstStyle/>
          <a:p>
            <a:r>
              <a:rPr lang="en-US" sz="4000" b="1" dirty="0">
                <a:solidFill>
                  <a:schemeClr val="accent1">
                    <a:lumMod val="40000"/>
                    <a:lumOff val="60000"/>
                  </a:schemeClr>
                </a:solidFill>
                <a:latin typeface="+mj-lt"/>
                <a:ea typeface="+mj-ea"/>
                <a:cs typeface="+mj-cs"/>
              </a:rPr>
              <a:t>D</a:t>
            </a:r>
            <a:r>
              <a:rPr lang="en-US" altLang="zh-CN" sz="4000" b="1" dirty="0">
                <a:solidFill>
                  <a:schemeClr val="accent1">
                    <a:lumMod val="40000"/>
                    <a:lumOff val="60000"/>
                  </a:schemeClr>
                </a:solidFill>
                <a:latin typeface="+mj-lt"/>
                <a:ea typeface="+mj-ea"/>
                <a:cs typeface="+mj-cs"/>
              </a:rPr>
              <a:t>eFi Primitives &amp; Background</a:t>
            </a:r>
            <a:endParaRPr lang="en-US" sz="4000" b="1" dirty="0">
              <a:solidFill>
                <a:schemeClr val="accent1">
                  <a:lumMod val="40000"/>
                  <a:lumOff val="60000"/>
                </a:schemeClr>
              </a:solidFill>
              <a:latin typeface="+mj-lt"/>
              <a:ea typeface="+mj-ea"/>
              <a:cs typeface="+mj-cs"/>
            </a:endParaRPr>
          </a:p>
          <a:p>
            <a:pPr algn="l">
              <a:buClrTx/>
              <a:buSzTx/>
            </a:pPr>
            <a:r>
              <a:rPr lang="en-US" sz="4000" b="1" dirty="0">
                <a:solidFill>
                  <a:srgbClr val="DD613B"/>
                </a:solidFill>
                <a:latin typeface="+mj-lt"/>
                <a:ea typeface="+mj-ea"/>
                <a:cs typeface="+mj-cs"/>
              </a:rPr>
              <a:t>DeFi Arbitrage Strategies</a:t>
            </a:r>
            <a:endParaRPr lang="en-US" sz="4000" b="1" dirty="0">
              <a:solidFill>
                <a:srgbClr val="DD613B"/>
              </a:solidFill>
              <a:latin typeface="+mj-lt"/>
              <a:ea typeface="+mj-ea"/>
              <a:cs typeface="+mj-cs"/>
              <a:sym typeface="+mn-ea"/>
            </a:endParaRPr>
          </a:p>
          <a:p>
            <a:pPr algn="l">
              <a:buClrTx/>
              <a:buSzTx/>
            </a:pPr>
            <a:r>
              <a:rPr lang="en-US" altLang="zh-CN" sz="4000" b="1" dirty="0">
                <a:solidFill>
                  <a:schemeClr val="accent1">
                    <a:lumMod val="40000"/>
                    <a:lumOff val="60000"/>
                  </a:schemeClr>
                </a:solidFill>
                <a:latin typeface="+mj-lt"/>
                <a:ea typeface="+mj-ea"/>
                <a:cs typeface="+mj-cs"/>
              </a:rPr>
              <a:t>DeFi Attack Strategies</a:t>
            </a:r>
            <a:endParaRPr lang="en-US" altLang="zh-CN" sz="4000" b="1" dirty="0">
              <a:solidFill>
                <a:schemeClr val="accent1">
                  <a:lumMod val="40000"/>
                  <a:lumOff val="60000"/>
                </a:schemeClr>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DeFi Defenses Mechanisms</a:t>
            </a:r>
            <a:endParaRPr lang="en-US" altLang="zh-CN" sz="4000" b="1" dirty="0">
              <a:solidFill>
                <a:schemeClr val="accent1">
                  <a:lumMod val="40000"/>
                  <a:lumOff val="60000"/>
                </a:schemeClr>
              </a:solidFill>
              <a:latin typeface="+mj-lt"/>
              <a:ea typeface="+mj-ea"/>
              <a:cs typeface="+mj-cs"/>
            </a:endParaRPr>
          </a:p>
          <a:p>
            <a:pPr algn="l">
              <a:buClrTx/>
              <a:buSzTx/>
            </a:pPr>
            <a:r>
              <a:rPr lang="en-US" altLang="zh-CN" sz="4000" b="1" dirty="0">
                <a:solidFill>
                  <a:schemeClr val="accent1">
                    <a:lumMod val="40000"/>
                    <a:lumOff val="60000"/>
                  </a:schemeClr>
                </a:solidFill>
                <a:latin typeface="+mj-lt"/>
                <a:ea typeface="+mj-ea"/>
                <a:cs typeface="+mj-cs"/>
              </a:rPr>
              <a:t>Conclusion</a:t>
            </a:r>
            <a:endParaRPr lang="en-US" altLang="zh-CN" sz="4000" b="1" dirty="0">
              <a:solidFill>
                <a:schemeClr val="accent1">
                  <a:lumMod val="40000"/>
                  <a:lumOff val="60000"/>
                </a:schemeClr>
              </a:solidFill>
              <a:latin typeface="+mj-lt"/>
              <a:ea typeface="+mj-ea"/>
              <a:cs typeface="+mj-cs"/>
            </a:endParaRPr>
          </a:p>
          <a:p>
            <a:pPr algn="l">
              <a:buClrTx/>
              <a:buSzTx/>
            </a:pPr>
            <a:endParaRPr lang="en-US" sz="4000" b="1" dirty="0">
              <a:solidFill>
                <a:schemeClr val="bg1">
                  <a:lumMod val="75000"/>
                </a:schemeClr>
              </a:solidFill>
              <a:latin typeface="+mj-lt"/>
              <a:ea typeface="+mj-ea"/>
              <a:cs typeface="+mj-cs"/>
              <a:sym typeface="+mn-ea"/>
            </a:endParaRPr>
          </a:p>
          <a:p>
            <a:pPr algn="l">
              <a:buClrTx/>
              <a:buSzTx/>
            </a:pPr>
            <a:endParaRPr lang="en-US" sz="4300" b="1" dirty="0">
              <a:solidFill>
                <a:schemeClr val="bg1">
                  <a:lumMod val="75000"/>
                </a:schemeClr>
              </a:solidFill>
              <a:latin typeface="+mj-lt"/>
              <a:ea typeface="+mj-ea"/>
              <a:cs typeface="+mj-cs"/>
              <a:sym typeface="+mn-ea"/>
            </a:endParaRPr>
          </a:p>
          <a:p>
            <a:pPr marL="0" indent="0">
              <a:buNone/>
            </a:pPr>
            <a:endParaRPr lang="en-US" sz="4300" dirty="0">
              <a:solidFill>
                <a:schemeClr val="bg1">
                  <a:lumMod val="75000"/>
                </a:schemeClr>
              </a:solidFill>
            </a:endParaRPr>
          </a:p>
        </p:txBody>
      </p:sp>
      <p:sp>
        <p:nvSpPr>
          <p:cNvPr id="4" name="文本框 3"/>
          <p:cNvSpPr txBox="1"/>
          <p:nvPr>
            <p:custDataLst>
              <p:tags r:id="rId2"/>
            </p:custDataLst>
          </p:nvPr>
        </p:nvSpPr>
        <p:spPr>
          <a:xfrm>
            <a:off x="0" y="228600"/>
            <a:ext cx="6096000" cy="521970"/>
          </a:xfrm>
          <a:prstGeom prst="rect">
            <a:avLst/>
          </a:prstGeom>
          <a:noFill/>
        </p:spPr>
        <p:txBody>
          <a:bodyPr wrap="square" rtlCol="0" anchor="t">
            <a:spAutoFit/>
          </a:bodyPr>
          <a:lstStyle/>
          <a:p>
            <a:r>
              <a:rPr lang="en-US" sz="2800" b="1" dirty="0">
                <a:solidFill>
                  <a:srgbClr val="DD613B"/>
                </a:solidFill>
                <a:latin typeface="+mj-lt"/>
                <a:ea typeface="+mj-ea"/>
                <a:cs typeface="+mj-cs"/>
                <a:sym typeface="+mn-ea"/>
              </a:rPr>
              <a:t>Contents </a:t>
            </a:r>
            <a:endParaRPr lang="en-US" altLang="en-US" sz="2800" b="1" dirty="0">
              <a:solidFill>
                <a:srgbClr val="DD613B"/>
              </a:solidFill>
              <a:latin typeface="+mj-lt"/>
              <a:ea typeface="+mj-ea"/>
              <a:cs typeface="+mj-cs"/>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1.xml><?xml version="1.0" encoding="utf-8"?>
<p:tagLst xmlns:p="http://schemas.openxmlformats.org/presentationml/2006/main">
  <p:tag name="COMMONDATA" val="eyJoZGlkIjoiMGQ2YTFlNDlmMTM3ZTUxM2E1NDZhNDlmMTE5NGI0NjIifQ=="/>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50.xml"/></Relationships>
</file>

<file path=customXml/item1.xml><?xml version="1.0" encoding="utf-8"?>
<?mso-contentType ?>
<FormTemplates xmlns="http://schemas.microsoft.com/sharepoint/v3/contenttype/forms">
  <Display xmlns="http://schemas.microsoft.com/sharepoint/v3/contenttype/forms">DocumentLibraryForm</Display>
  <Edit xmlns="http://schemas.microsoft.com/sharepoint/v3/contenttype/forms">DocumentLibraryForm</Edit>
  <New xmlns="http://schemas.microsoft.com/sharepoint/v3/contenttype/forms">DocumentLibraryForm</New>
</FormTemplates>
</file>

<file path=customXml/item2.xml><?xml version="1.0" encoding="utf-8"?>
<p:properties xmlns:p="http://schemas.microsoft.com/office/2006/metadata/properties" xmlns:pc="http://schemas.microsoft.com/office/infopath/2007/PartnerControl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ontentTypeName="Document" contentTypeVersion="1" contentTypeDescription="Create a new document." versionID="a2eb3738c887a43e7bf73901728f67a8" contentTypeScope="" contentTypeID="0x01010090C52BD6DCABD549A0576A260E76CA55" _="">
  <xsd:schema xmlns:xsd="http://www.w3.org/2001/XMLSchema" xmlns:ma="http://schemas.microsoft.com/office/2006/metadata/properties/metaAttributes" ma:root="true" targetNamespace="http://schemas.microsoft.com/office/2006/metadata/properties" ma:fieldsID="466fcc2961056244254237efc9969bac" _="">
    <xsd:import xmlns:xsd="http://www.w3.org/2001/XMLSchema" namespace="a4c63b1b-5273-457a-b675-8c64c58d70f5"/>
    <xsd:element xmlns:xsd="http://www.w3.org/2001/XMLSchema" name="properties">
      <xsd:complexType xmlns:xsd="http://www.w3.org/2001/XMLSchema">
        <xsd:sequence xmlns:xsd="http://www.w3.org/2001/XMLSchema">
          <xsd:element xmlns:xsd="http://www.w3.org/2001/XMLSchema" name="documentManagement">
            <xsd:complexType xmlns:xsd="http://www.w3.org/2001/XMLSchema">
              <xsd:all xmlns:xsd="http://www.w3.org/2001/XMLSchema">
                <xsd:element xmlns:xsd="http://www.w3.org/2001/XMLSchema" ref="ns3:MediaServiceDateTaken" minOccurs="0"/>
              </xsd:all>
            </xsd:complexType>
          </xsd:element>
        </xsd:sequence>
      </xsd:complexType>
    </xsd:element>
  </xsd:schema>
  <xsd:schema xmlns:xsd="http://www.w3.org/2001/XMLSchema" elementFormDefault="qualified" targetNamespace="a4c63b1b-5273-457a-b675-8c64c58d70f5">
    <xsd:import xmlns:xsd="http://www.w3.org/2001/XMLSchema" namespace="http://schemas.microsoft.com/office/2006/documentManagement/types"/>
    <xsd:import xmlns:xsd="http://www.w3.org/2001/XMLSchema" namespace="http://schemas.microsoft.com/office/infopath/2007/PartnerControls"/>
    <xsd:element xmlns:xsd="http://www.w3.org/2001/XMLSchema" xmlns:ma="http://schemas.microsoft.com/office/2006/metadata/properties/metaAttributes" name="MediaServiceDateTaken" ma:readOnly="true" ma:indexed="true" ma:index="8" nillable="true" ma:hidden="true" ma:displayName="MediaServiceDateTaken" ma:internalName="MediaServiceDateTaken">
      <xsd:simpleType xmlns:xsd="http://www.w3.org/2001/XMLSchema">
        <xsd:restriction xmlns:xsd="http://www.w3.org/2001/XMLSchema" base="dms:Text"/>
      </xsd:simpleType>
    </xsd:element>
  </xsd:schema>
  <xsd:schema xmlns:xsd="http://www.w3.org/2001/XMLSchema" elementFormDefault="qualified" blockDefault="#all" attributeFormDefault="unqualified" targetNamespace="http://schemas.openxmlformats.org/package/2006/metadata/core-properties">
    <xsd:import xmlns:xsd="http://www.w3.org/2001/XMLSchema" schemaLocation="http://dublincore.org/schemas/xmls/qdc/2003/04/02/dc.xsd" namespace="http://purl.org/dc/elements/1.1/"/>
    <xsd:import xmlns:xsd="http://www.w3.org/2001/XMLSchema" schemaLocation="http://dublincore.org/schemas/xmls/qdc/2003/04/02/dcterms.xsd" namespace="http://purl.org/dc/terms/"/>
    <xsd:element xmlns:xsd="http://www.w3.org/2001/XMLSchema" name="coreProperties" type="CT_coreProperties"/>
    <xsd:complexType xmlns:xsd="http://www.w3.org/2001/XMLSchema" name="CT_coreProperties">
      <xsd:all xmlns:xsd="http://www.w3.org/2001/XMLSchema">
        <xsd:element xmlns:xsd="http://www.w3.org/2001/XMLSchema" maxOccurs="1" ref="dc:creator" minOccurs="0"/>
        <xsd:element xmlns:xsd="http://www.w3.org/2001/XMLSchema" maxOccurs="1" ref="dcterms:created" minOccurs="0"/>
        <xsd:element xmlns:xsd="http://www.w3.org/2001/XMLSchema" maxOccurs="1" ref="dc:identifier" minOccurs="0"/>
        <xsd:element xmlns:xsd="http://www.w3.org/2001/XMLSchema" xmlns:ma="http://schemas.microsoft.com/office/2006/metadata/properties/metaAttributes" name="contentType" ma:index="0" maxOccurs="1" type="xsd:string" ma:displayName="Content Type" minOccurs="0"/>
        <xsd:element xmlns:xsd="http://www.w3.org/2001/XMLSchema" xmlns:ma="http://schemas.microsoft.com/office/2006/metadata/properties/metaAttributes" ma:index="4" maxOccurs="1" ref="dc:title" ma:displayName="Title" minOccurs="0"/>
        <xsd:element xmlns:xsd="http://www.w3.org/2001/XMLSchema" maxOccurs="1" ref="dc:subject" minOccurs="0"/>
        <xsd:element xmlns:xsd="http://www.w3.org/2001/XMLSchema" maxOccurs="1" ref="dc:description" minOccurs="0"/>
        <xsd:element xmlns:xsd="http://www.w3.org/2001/XMLSchema" name="keywords" maxOccurs="1" type="xsd:string" minOccurs="0"/>
        <xsd:element xmlns:xsd="http://www.w3.org/2001/XMLSchema" maxOccurs="1" ref="dc:language" minOccurs="0"/>
        <xsd:element xmlns:xsd="http://www.w3.org/2001/XMLSchema" name="category" maxOccurs="1" type="xsd:string" minOccurs="0"/>
        <xsd:element xmlns:xsd="http://www.w3.org/2001/XMLSchema" name="version" maxOccurs="1" type="xsd:string" minOccurs="0"/>
        <xsd:element xmlns:xsd="http://www.w3.org/2001/XMLSchema" name="revision" maxOccurs="1" type="xsd:string" minOccurs="0">
          <xsd:annotation xmlns:xsd="http://www.w3.org/2001/XMLSchema">
            <xsd:documentation xmlns:xsd="http://www.w3.org/2001/XMLSchema">
                        This value indicates the number of saves or revisions. The application is responsible for updating this value after each revision.
                    </xsd:documentation>
          </xsd:annotation>
        </xsd:element>
        <xsd:element xmlns:xsd="http://www.w3.org/2001/XMLSchema" name="lastModifiedBy" maxOccurs="1" type="xsd:string" minOccurs="0"/>
        <xsd:element xmlns:xsd="http://www.w3.org/2001/XMLSchema" maxOccurs="1" ref="dcterms:modified" minOccurs="0"/>
        <xsd:element xmlns:xsd="http://www.w3.org/2001/XMLSchema" name="contentStatus" maxOccurs="1" type="xsd:string" minOccurs="0"/>
      </xsd:all>
    </xsd:complexType>
  </xsd:schema>
  <xs:schema xmlns:xs="http://www.w3.org/2001/XMLSchema" elementFormDefault="qualified" attributeFormDefault="unqualified" targetNamespace="http://schemas.microsoft.com/office/infopath/2007/PartnerControls">
    <xs:element xmlns:xs="http://www.w3.org/2001/XMLSchema" name="Person">
      <xs:complexType xmlns:xs="http://www.w3.org/2001/XMLSchema">
        <xs:sequence xmlns:xs="http://www.w3.org/2001/XMLSchema">
          <xs:element xmlns:xs="http://www.w3.org/2001/XMLSchema" ref="pc:DisplayName" minOccurs="0"/>
          <xs:element xmlns:xs="http://www.w3.org/2001/XMLSchema" ref="pc:AccountId" minOccurs="0"/>
          <xs:element xmlns:xs="http://www.w3.org/2001/XMLSchema" ref="pc:AccountType" minOccurs="0"/>
        </xs:sequence>
      </xs:complexType>
    </xs:element>
    <xs:element xmlns:xs="http://www.w3.org/2001/XMLSchema" name="DisplayName" type="xs:string"/>
    <xs:element xmlns:xs="http://www.w3.org/2001/XMLSchema" name="AccountId" type="xs:string"/>
    <xs:element xmlns:xs="http://www.w3.org/2001/XMLSchema" name="AccountType" type="xs:string"/>
    <xs:element xmlns:xs="http://www.w3.org/2001/XMLSchema" name="BDCAssociatedEntity">
      <xs:complexType xmlns:xs="http://www.w3.org/2001/XMLSchema">
        <xs:sequence xmlns:xs="http://www.w3.org/2001/XMLSchema">
          <xs:element xmlns:xs="http://www.w3.org/2001/XMLSchema" maxOccurs="unbounded" ref="pc:BDCEntity" minOccurs="0"/>
        </xs:sequence>
        <xs:attribute xmlns:xs="http://www.w3.org/2001/XMLSchema" ref="pc:EntityNamespace"/>
        <xs:attribute xmlns:xs="http://www.w3.org/2001/XMLSchema" ref="pc:EntityName"/>
        <xs:attribute xmlns:xs="http://www.w3.org/2001/XMLSchema" ref="pc:SystemInstanceName"/>
        <xs:attribute xmlns:xs="http://www.w3.org/2001/XMLSchema" ref="pc:AssociationName"/>
      </xs:complexType>
    </xs:element>
    <xs:attribute xmlns:xs="http://www.w3.org/2001/XMLSchema" name="EntityNamespace" type="xs:string"/>
    <xs:attribute xmlns:xs="http://www.w3.org/2001/XMLSchema" name="EntityName" type="xs:string"/>
    <xs:attribute xmlns:xs="http://www.w3.org/2001/XMLSchema" name="SystemInstanceName" type="xs:string"/>
    <xs:attribute xmlns:xs="http://www.w3.org/2001/XMLSchema" name="AssociationName" type="xs:string"/>
    <xs:element xmlns:xs="http://www.w3.org/2001/XMLSchema" name="BDCEntity">
      <xs:complexType xmlns:xs="http://www.w3.org/2001/XMLSchema">
        <xs:sequence xmlns:xs="http://www.w3.org/2001/XMLSchema">
          <xs:element xmlns:xs="http://www.w3.org/2001/XMLSchema" ref="pc:EntityDisplayName" minOccurs="0"/>
          <xs:element xmlns:xs="http://www.w3.org/2001/XMLSchema" ref="pc:EntityInstanceReference" minOccurs="0"/>
          <xs:element xmlns:xs="http://www.w3.org/2001/XMLSchema" ref="pc:EntityId1" minOccurs="0"/>
          <xs:element xmlns:xs="http://www.w3.org/2001/XMLSchema" ref="pc:EntityId2" minOccurs="0"/>
          <xs:element xmlns:xs="http://www.w3.org/2001/XMLSchema" ref="pc:EntityId3" minOccurs="0"/>
          <xs:element xmlns:xs="http://www.w3.org/2001/XMLSchema" ref="pc:EntityId4" minOccurs="0"/>
          <xs:element xmlns:xs="http://www.w3.org/2001/XMLSchema" ref="pc:EntityId5" minOccurs="0"/>
        </xs:sequence>
      </xs:complexType>
    </xs:element>
    <xs:element xmlns:xs="http://www.w3.org/2001/XMLSchema" name="EntityDisplayName" type="xs:string"/>
    <xs:element xmlns:xs="http://www.w3.org/2001/XMLSchema" name="EntityInstanceReference" type="xs:string"/>
    <xs:element xmlns:xs="http://www.w3.org/2001/XMLSchema" name="EntityId1" type="xs:string"/>
    <xs:element xmlns:xs="http://www.w3.org/2001/XMLSchema" name="EntityId2" type="xs:string"/>
    <xs:element xmlns:xs="http://www.w3.org/2001/XMLSchema" name="EntityId3" type="xs:string"/>
    <xs:element xmlns:xs="http://www.w3.org/2001/XMLSchema" name="EntityId4" type="xs:string"/>
    <xs:element xmlns:xs="http://www.w3.org/2001/XMLSchema" name="EntityId5" type="xs:string"/>
    <xs:element xmlns:xs="http://www.w3.org/2001/XMLSchema" name="Terms">
      <xs:complexType xmlns:xs="http://www.w3.org/2001/XMLSchema">
        <xs:sequence xmlns:xs="http://www.w3.org/2001/XMLSchema">
          <xs:element xmlns:xs="http://www.w3.org/2001/XMLSchema" maxOccurs="unbounded" ref="pc:TermInfo" minOccurs="0"/>
        </xs:sequence>
      </xs:complexType>
    </xs:element>
    <xs:element xmlns:xs="http://www.w3.org/2001/XMLSchema" name="TermInfo">
      <xs:complexType xmlns:xs="http://www.w3.org/2001/XMLSchema">
        <xs:sequence xmlns:xs="http://www.w3.org/2001/XMLSchema">
          <xs:element xmlns:xs="http://www.w3.org/2001/XMLSchema" ref="pc:TermName" minOccurs="0"/>
          <xs:element xmlns:xs="http://www.w3.org/2001/XMLSchema" ref="pc:TermId" minOccurs="0"/>
        </xs:sequence>
      </xs:complexType>
    </xs:element>
    <xs:element xmlns:xs="http://www.w3.org/2001/XMLSchema" name="TermName" type="xs:string"/>
    <xs:element xmlns:xs="http://www.w3.org/2001/XMLSchema" name="TermId" type="xs:string"/>
  </xs:schema>
</ct:contentTypeSchema>
</file>

<file path=customXml/itemProps48.xml><?xml version="1.0" encoding="utf-8"?>
<ds:datastoreItem xmlns:ds="http://schemas.openxmlformats.org/officeDocument/2006/customXml" ds:itemID="{957E8ADA-34C5-41B6-8843-AC0C4DF21B4B}">
  <ds:schemaRefs/>
</ds:datastoreItem>
</file>

<file path=customXml/itemProps49.xml><?xml version="1.0" encoding="utf-8"?>
<ds:datastoreItem xmlns:ds="http://schemas.openxmlformats.org/officeDocument/2006/customXml" ds:itemID="{42C9645C-CF3F-4855-B60B-79DED34A7B1C}">
  <ds:schemaRefs/>
</ds:datastoreItem>
</file>

<file path=customXml/itemProps50.xml><?xml version="1.0" encoding="utf-8"?>
<ds:datastoreItem xmlns:ds="http://schemas.openxmlformats.org/officeDocument/2006/customXml" ds:itemID="{616EE077-366D-43B3-BD3A-6A33204AD5D1}">
  <ds:schemaRefs/>
</ds:datastoreItem>
</file>

<file path=docProps/app.xml><?xml version="1.0" encoding="utf-8"?>
<Properties xmlns="http://schemas.openxmlformats.org/officeDocument/2006/extended-properties" xmlns:vt="http://schemas.openxmlformats.org/officeDocument/2006/docPropsVTypes">
  <TotalTime>0</TotalTime>
  <Words>11383</Words>
  <Application>WPS Office WWO_wpscloud_20250423215414-41395dff3a</Application>
  <PresentationFormat>宽屏</PresentationFormat>
  <Paragraphs>464</Paragraphs>
  <Slides>31</Slides>
  <Notes>12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31</vt:i4>
      </vt:variant>
    </vt:vector>
  </HeadingPairs>
  <TitlesOfParts>
    <vt:vector size="43" baseType="lpstr">
      <vt:lpstr>Arial</vt:lpstr>
      <vt:lpstr>宋体</vt:lpstr>
      <vt:lpstr>Wingdings</vt:lpstr>
      <vt:lpstr>Times New Roman</vt:lpstr>
      <vt:lpstr>DeepSeek-CJK-patch</vt:lpstr>
      <vt:lpstr>Calibri</vt:lpstr>
      <vt:lpstr>Calibri Light</vt:lpstr>
      <vt:lpstr>汉仪书宋二KW</vt:lpstr>
      <vt:lpstr>Kingsoft Confetti</vt:lpstr>
      <vt:lpstr>等线 Light</vt:lpstr>
      <vt:lpstr>汉仪中等线KW</vt:lpstr>
      <vt:lpstr>Office Theme</vt:lpstr>
      <vt:lpstr>SoK: Arbitrage and Attack Strategies in DeFi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Smart Contract Audits &amp; Formal Verification</vt:lpstr>
      <vt:lpstr>Oracle Security Enhancements</vt:lpstr>
      <vt:lpstr>MEV Mitigation Techniques</vt:lpstr>
      <vt:lpstr>Case Studies -&gt; Success &amp; Failure</vt:lpstr>
      <vt:lpstr>PowerPoint 演示文稿</vt:lpstr>
      <vt:lpstr>PowerPoint 演示文稿</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SoK: Arbitrage and Attack Strategies in DeFi</dc:title>
  <dc:creator>Mr. Ivan LAM</dc:creator>
  <cp:lastModifiedBy>weboffice</cp:lastModifiedBy>
  <dcterms:created xsi:type="dcterms:W3CDTF">2025-04-24T19:07:40Z</dcterms:created>
  <dcterms:modified xsi:type="dcterms:W3CDTF">2025-04-24T19:07:40Z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3C96B921F05FDBBCF5ED08688E5FFE2E_43</vt:lpwstr>
  </property>
  <property fmtid="{D5CDD505-2E9C-101B-9397-08002B2CF9AE}" pid="3" name="KSOProductBuildVer">
    <vt:lpwstr>2052-12.9.0.21184</vt:lpwstr>
  </property>
  <property fmtid="{D5CDD505-2E9C-101B-9397-08002B2CF9AE}" pid="4" name="ContentTypeId">
    <vt:lpwstr>0x01010090C52BD6DCABD549A0576A260E76CA55</vt:lpwstr>
  </property>
</Properties>
</file>